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96"/>
  </p:notesMasterIdLst>
  <p:handoutMasterIdLst>
    <p:handoutMasterId r:id="rId97"/>
  </p:handoutMasterIdLst>
  <p:sldIdLst>
    <p:sldId id="289" r:id="rId5"/>
    <p:sldId id="395"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264" r:id="rId21"/>
    <p:sldId id="386" r:id="rId22"/>
    <p:sldId id="387" r:id="rId23"/>
    <p:sldId id="278" r:id="rId24"/>
    <p:sldId id="295" r:id="rId25"/>
    <p:sldId id="398" r:id="rId26"/>
    <p:sldId id="388" r:id="rId27"/>
    <p:sldId id="372" r:id="rId28"/>
    <p:sldId id="389" r:id="rId29"/>
    <p:sldId id="390" r:id="rId30"/>
    <p:sldId id="391" r:id="rId31"/>
    <p:sldId id="384" r:id="rId32"/>
    <p:sldId id="376" r:id="rId33"/>
    <p:sldId id="284" r:id="rId34"/>
    <p:sldId id="285" r:id="rId35"/>
    <p:sldId id="288" r:id="rId36"/>
    <p:sldId id="374" r:id="rId37"/>
    <p:sldId id="375" r:id="rId38"/>
    <p:sldId id="392" r:id="rId39"/>
    <p:sldId id="412" r:id="rId40"/>
    <p:sldId id="393" r:id="rId41"/>
    <p:sldId id="382" r:id="rId42"/>
    <p:sldId id="279" r:id="rId43"/>
    <p:sldId id="280" r:id="rId44"/>
    <p:sldId id="282" r:id="rId45"/>
    <p:sldId id="365" r:id="rId46"/>
    <p:sldId id="396" r:id="rId47"/>
    <p:sldId id="397" r:id="rId48"/>
    <p:sldId id="352" r:id="rId49"/>
    <p:sldId id="354" r:id="rId50"/>
    <p:sldId id="353" r:id="rId51"/>
    <p:sldId id="370" r:id="rId52"/>
    <p:sldId id="359" r:id="rId53"/>
    <p:sldId id="399" r:id="rId54"/>
    <p:sldId id="402" r:id="rId55"/>
    <p:sldId id="403" r:id="rId56"/>
    <p:sldId id="404" r:id="rId57"/>
    <p:sldId id="407" r:id="rId58"/>
    <p:sldId id="405" r:id="rId59"/>
    <p:sldId id="406" r:id="rId60"/>
    <p:sldId id="401" r:id="rId61"/>
    <p:sldId id="408" r:id="rId62"/>
    <p:sldId id="409" r:id="rId63"/>
    <p:sldId id="410" r:id="rId64"/>
    <p:sldId id="394" r:id="rId65"/>
    <p:sldId id="433" r:id="rId66"/>
    <p:sldId id="413" r:id="rId67"/>
    <p:sldId id="414" r:id="rId68"/>
    <p:sldId id="317" r:id="rId69"/>
    <p:sldId id="283" r:id="rId70"/>
    <p:sldId id="339" r:id="rId71"/>
    <p:sldId id="362" r:id="rId72"/>
    <p:sldId id="311" r:id="rId73"/>
    <p:sldId id="360" r:id="rId74"/>
    <p:sldId id="415" r:id="rId75"/>
    <p:sldId id="416" r:id="rId76"/>
    <p:sldId id="383" r:id="rId77"/>
    <p:sldId id="417" r:id="rId78"/>
    <p:sldId id="418" r:id="rId79"/>
    <p:sldId id="419" r:id="rId80"/>
    <p:sldId id="367" r:id="rId81"/>
    <p:sldId id="420" r:id="rId82"/>
    <p:sldId id="421" r:id="rId83"/>
    <p:sldId id="422" r:id="rId84"/>
    <p:sldId id="423" r:id="rId85"/>
    <p:sldId id="424" r:id="rId86"/>
    <p:sldId id="425" r:id="rId87"/>
    <p:sldId id="426" r:id="rId88"/>
    <p:sldId id="427" r:id="rId89"/>
    <p:sldId id="428" r:id="rId90"/>
    <p:sldId id="429" r:id="rId91"/>
    <p:sldId id="430" r:id="rId92"/>
    <p:sldId id="366" r:id="rId93"/>
    <p:sldId id="431" r:id="rId94"/>
    <p:sldId id="432"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D17"/>
    <a:srgbClr val="FFBA03"/>
    <a:srgbClr val="ECB409"/>
    <a:srgbClr val="000000"/>
    <a:srgbClr val="054317"/>
    <a:srgbClr val="1A6613"/>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94541" autoAdjust="0"/>
  </p:normalViewPr>
  <p:slideViewPr>
    <p:cSldViewPr>
      <p:cViewPr>
        <p:scale>
          <a:sx n="100" d="100"/>
          <a:sy n="100" d="100"/>
        </p:scale>
        <p:origin x="306"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vert="horz"/>
        <a:lstStyle/>
        <a:p>
          <a:pPr>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5E3-4C47-BE17-1FD18BCF5EF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5E3-4C47-BE17-1FD18BCF5EF0}"/>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5E3-4C47-BE17-1FD18BCF5EF0}"/>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E3-4C47-BE17-1FD18BCF5EF0}"/>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5E3-4C47-BE17-1FD18BCF5EF0}"/>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95E3-4C47-BE17-1FD18BCF5EF0}"/>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95E3-4C47-BE17-1FD18BCF5EF0}"/>
              </c:ext>
            </c:extLst>
          </c:dPt>
          <c:dLbls>
            <c:dLbl>
              <c:idx val="0"/>
              <c:layout>
                <c:manualLayout>
                  <c:x val="1.7857142857142863E-2"/>
                  <c:y val="-1.5217391304347867E-2"/>
                </c:manualLayout>
              </c:layout>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95E3-4C47-BE17-1FD18BCF5EF0}"/>
                </c:ext>
              </c:extLst>
            </c:dLbl>
            <c:dLbl>
              <c:idx val="4"/>
              <c:layout>
                <c:manualLayout>
                  <c:x val="0"/>
                  <c:y val="-9.7087378640776691E-3"/>
                </c:manualLayout>
              </c:layout>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95E3-4C47-BE17-1FD18BCF5EF0}"/>
                </c:ext>
              </c:extLst>
            </c:dLbl>
            <c:dLbl>
              <c:idx val="5"/>
              <c:layout>
                <c:manualLayout>
                  <c:x val="3.720296681664792E-3"/>
                  <c:y val="3.2609551523450978E-3"/>
                </c:manualLayout>
              </c:layout>
              <c:spPr>
                <a:noFill/>
                <a:ln>
                  <a:noFill/>
                </a:ln>
                <a:effectLst/>
              </c:spPr>
              <c:txPr>
                <a:bodyPr rot="0" vert="horz"/>
                <a:lstStyle/>
                <a:p>
                  <a:pPr>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95E3-4C47-BE17-1FD18BCF5EF0}"/>
                </c:ext>
              </c:extLst>
            </c:dLbl>
            <c:dLbl>
              <c:idx val="6"/>
              <c:layout>
                <c:manualLayout>
                  <c:x val="7.440534776902887E-3"/>
                  <c:y val="-1.9565217391304349E-2"/>
                </c:manualLayout>
              </c:layout>
              <c:tx>
                <c:rich>
                  <a:bodyPr/>
                  <a:lstStyle/>
                  <a:p>
                    <a:r>
                      <a:rPr lang="en-US"/>
                      <a:t>Comms.</a:t>
                    </a:r>
                  </a:p>
                </c:rich>
              </c:tx>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95E3-4C47-BE17-1FD18BCF5EF0}"/>
                </c:ext>
              </c:extLst>
            </c:dLbl>
            <c:spPr>
              <a:noFill/>
              <a:ln>
                <a:noFill/>
              </a:ln>
              <a:effectLst/>
            </c:spPr>
            <c:txPr>
              <a:bodyPr rot="0" vert="horz"/>
              <a:lstStyle/>
              <a:p>
                <a:pPr>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95E3-4C47-BE17-1FD18BCF5EF0}"/>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sz="7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810-4C16-9A75-B5A4F06AB5F7}"/>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810-4C16-9A75-B5A4F06AB5F7}"/>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6-3810-4C16-9A75-B5A4F06AB5F7}"/>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810-4C16-9A75-B5A4F06AB5F7}"/>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3810-4C16-9A75-B5A4F06AB5F7}"/>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810-4C16-9A75-B5A4F06AB5F7}"/>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3810-4C16-9A75-B5A4F06AB5F7}"/>
              </c:ext>
            </c:extLst>
          </c:dPt>
          <c:dLbls>
            <c:dLbl>
              <c:idx val="0"/>
              <c:layout>
                <c:manualLayout>
                  <c:x val="4.4642857142857106E-3"/>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4170381046119235"/>
                      <c:h val="0.11871739130434783"/>
                    </c:manualLayout>
                  </c15:layout>
                </c:ext>
                <c:ext xmlns:c16="http://schemas.microsoft.com/office/drawing/2014/chart" uri="{C3380CC4-5D6E-409C-BE32-E72D297353CC}">
                  <c16:uniqueId val="{00000003-3810-4C16-9A75-B5A4F06AB5F7}"/>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2-3810-4C16-9A75-B5A4F06AB5F7}"/>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1-3810-4C16-9A75-B5A4F06AB5F7}"/>
                </c:ext>
              </c:extLst>
            </c:dLbl>
            <c:dLbl>
              <c:idx val="6"/>
              <c:layout>
                <c:manualLayout>
                  <c:x val="-2.232142857142857E-3"/>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7206095331833521"/>
                      <c:h val="0.11871739130434783"/>
                    </c:manualLayout>
                  </c15:layout>
                </c:ext>
                <c:ext xmlns:c16="http://schemas.microsoft.com/office/drawing/2014/chart" uri="{C3380CC4-5D6E-409C-BE32-E72D297353CC}">
                  <c16:uniqueId val="{00000004-3810-4C16-9A75-B5A4F06AB5F7}"/>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0-3810-4C16-9A75-B5A4F06AB5F7}"/>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0.55629</cdr:x>
      <cdr:y>0.2809</cdr:y>
    </cdr:from>
    <cdr:to>
      <cdr:x>0.63121</cdr:x>
      <cdr:y>0.40087</cdr:y>
    </cdr:to>
    <cdr:sp macro="" textlink="">
      <cdr:nvSpPr>
        <cdr:cNvPr id="3" name="Rectangle 2"/>
        <cdr:cNvSpPr/>
      </cdr:nvSpPr>
      <cdr:spPr>
        <a:xfrm xmlns:a="http://schemas.openxmlformats.org/drawingml/2006/main">
          <a:off x="2037672" y="720621"/>
          <a:ext cx="274434" cy="30777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1400" b="1" cap="none" spc="0" dirty="0">
              <a:ln/>
              <a:solidFill>
                <a:schemeClr val="accent4"/>
              </a:solidFill>
              <a:effectLst/>
            </a:rPr>
            <a:t>1</a:t>
          </a:r>
        </a:p>
      </cdr:txBody>
    </cdr:sp>
  </cdr:relSizeAnchor>
</c:userShapes>
</file>

<file path=ppt/drawings/drawing3.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9/9/2019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9/9/2019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dmin.sli.do/event/pm3yh3cy/pol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759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https://admin.sli.do/event/pm3yh3cy/polls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309368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452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827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323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03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21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77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312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70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90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73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197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7730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321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800" indent="-273800"/>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E8E431-ABAA-4A2F-961E-371A21354D06}" type="slidenum">
              <a:rPr lang="en-US" smtClean="0"/>
              <a:pPr/>
              <a:t>66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91268">
              <a:spcAft>
                <a:spcPts val="300"/>
              </a:spcAft>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68</a:t>
            </a:fld>
            <a:endParaRPr lang="en-US"/>
          </a:p>
        </p:txBody>
      </p:sp>
    </p:spTree>
    <p:extLst>
      <p:ext uri="{BB962C8B-B14F-4D97-AF65-F5344CB8AC3E}">
        <p14:creationId xmlns:p14="http://schemas.microsoft.com/office/powerpoint/2010/main" val="2870407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71</a:t>
            </a:fld>
            <a:endParaRPr lang="en-US"/>
          </a:p>
        </p:txBody>
      </p:sp>
    </p:spTree>
    <p:extLst>
      <p:ext uri="{BB962C8B-B14F-4D97-AF65-F5344CB8AC3E}">
        <p14:creationId xmlns:p14="http://schemas.microsoft.com/office/powerpoint/2010/main" val="345302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72</a:t>
            </a:fld>
            <a:endParaRPr lang="en-US"/>
          </a:p>
        </p:txBody>
      </p:sp>
    </p:spTree>
    <p:extLst>
      <p:ext uri="{BB962C8B-B14F-4D97-AF65-F5344CB8AC3E}">
        <p14:creationId xmlns:p14="http://schemas.microsoft.com/office/powerpoint/2010/main" val="3227303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73</a:t>
            </a:fld>
            <a:endParaRPr lang="en-US"/>
          </a:p>
        </p:txBody>
      </p:sp>
    </p:spTree>
    <p:extLst>
      <p:ext uri="{BB962C8B-B14F-4D97-AF65-F5344CB8AC3E}">
        <p14:creationId xmlns:p14="http://schemas.microsoft.com/office/powerpoint/2010/main" val="4121303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74</a:t>
            </a:fld>
            <a:endParaRPr lang="en-US"/>
          </a:p>
        </p:txBody>
      </p:sp>
    </p:spTree>
    <p:extLst>
      <p:ext uri="{BB962C8B-B14F-4D97-AF65-F5344CB8AC3E}">
        <p14:creationId xmlns:p14="http://schemas.microsoft.com/office/powerpoint/2010/main" val="775181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1735"/>
              </a:spcAft>
            </a:pPr>
            <a:r>
              <a:rPr lang="en-US" dirty="0"/>
              <a:t>PLANNING IS TIME WELL SPENT!</a:t>
            </a:r>
          </a:p>
        </p:txBody>
      </p:sp>
      <p:sp>
        <p:nvSpPr>
          <p:cNvPr id="4" name="Slide Number Placeholder 3"/>
          <p:cNvSpPr>
            <a:spLocks noGrp="1"/>
          </p:cNvSpPr>
          <p:nvPr>
            <p:ph type="sldNum" sz="quarter" idx="10"/>
          </p:nvPr>
        </p:nvSpPr>
        <p:spPr/>
        <p:txBody>
          <a:bodyPr/>
          <a:lstStyle/>
          <a:p>
            <a:fld id="{69E8E431-ABAA-4A2F-961E-371A21354D06}" type="slidenum">
              <a:rPr lang="en-US" smtClean="0"/>
              <a:pPr/>
              <a:t>75</a:t>
            </a:fld>
            <a:endParaRPr lang="en-US"/>
          </a:p>
        </p:txBody>
      </p:sp>
    </p:spTree>
    <p:extLst>
      <p:ext uri="{BB962C8B-B14F-4D97-AF65-F5344CB8AC3E}">
        <p14:creationId xmlns:p14="http://schemas.microsoft.com/office/powerpoint/2010/main" val="1397919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76</a:t>
            </a:fld>
            <a:endParaRPr lang="en-US"/>
          </a:p>
        </p:txBody>
      </p:sp>
    </p:spTree>
    <p:extLst>
      <p:ext uri="{BB962C8B-B14F-4D97-AF65-F5344CB8AC3E}">
        <p14:creationId xmlns:p14="http://schemas.microsoft.com/office/powerpoint/2010/main" val="1436390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77</a:t>
            </a:fld>
            <a:endParaRPr lang="en-US"/>
          </a:p>
        </p:txBody>
      </p:sp>
    </p:spTree>
    <p:extLst>
      <p:ext uri="{BB962C8B-B14F-4D97-AF65-F5344CB8AC3E}">
        <p14:creationId xmlns:p14="http://schemas.microsoft.com/office/powerpoint/2010/main" val="175147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78</a:t>
            </a:fld>
            <a:endParaRPr lang="en-US"/>
          </a:p>
        </p:txBody>
      </p:sp>
    </p:spTree>
    <p:extLst>
      <p:ext uri="{BB962C8B-B14F-4D97-AF65-F5344CB8AC3E}">
        <p14:creationId xmlns:p14="http://schemas.microsoft.com/office/powerpoint/2010/main" val="1739493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79</a:t>
            </a:fld>
            <a:endParaRPr lang="en-US"/>
          </a:p>
        </p:txBody>
      </p:sp>
    </p:spTree>
    <p:extLst>
      <p:ext uri="{BB962C8B-B14F-4D97-AF65-F5344CB8AC3E}">
        <p14:creationId xmlns:p14="http://schemas.microsoft.com/office/powerpoint/2010/main" val="825971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80</a:t>
            </a:fld>
            <a:endParaRPr lang="en-US"/>
          </a:p>
        </p:txBody>
      </p:sp>
    </p:spTree>
    <p:extLst>
      <p:ext uri="{BB962C8B-B14F-4D97-AF65-F5344CB8AC3E}">
        <p14:creationId xmlns:p14="http://schemas.microsoft.com/office/powerpoint/2010/main" val="417857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r>
              <a:rPr lang="en-US" sz="1800" b="0" i="0" kern="1200" dirty="0">
                <a:solidFill>
                  <a:schemeClr val="tx1"/>
                </a:solidFill>
                <a:effectLst/>
                <a:latin typeface="+mn-lt"/>
                <a:ea typeface="+mn-ea"/>
                <a:cs typeface="+mn-cs"/>
              </a:rPr>
              <a:t>Just</a:t>
            </a:r>
            <a:r>
              <a:rPr lang="en-US" sz="1800" b="0" i="0" kern="1200" baseline="0" dirty="0">
                <a:solidFill>
                  <a:schemeClr val="tx1"/>
                </a:solidFill>
                <a:effectLst/>
                <a:latin typeface="+mn-lt"/>
                <a:ea typeface="+mn-ea"/>
                <a:cs typeface="+mn-cs"/>
              </a:rPr>
              <a:t> in case you need a quick precision/recall reference:</a:t>
            </a:r>
            <a:r>
              <a:rPr lang="en-US" sz="1800" b="0" i="0" kern="1200" dirty="0">
                <a:solidFill>
                  <a:schemeClr val="tx1"/>
                </a:solidFill>
                <a:effectLst/>
                <a:latin typeface="+mn-lt"/>
                <a:ea typeface="+mn-ea"/>
                <a:cs typeface="+mn-cs"/>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So precision is the rate at which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is correct when identifying the target and recall is the overall ability of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to capture all the targets correctly.  So in this example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when identifying a dog does so correctly 60% of the time but overall only identifies 40% of dogs.  Meaning 60% of dogs go unidentified and there’s a 40% chance when identified that’s it’s wrong. </a:t>
            </a: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81</a:t>
            </a:fld>
            <a:endParaRPr lang="en-US"/>
          </a:p>
        </p:txBody>
      </p:sp>
    </p:spTree>
    <p:extLst>
      <p:ext uri="{BB962C8B-B14F-4D97-AF65-F5344CB8AC3E}">
        <p14:creationId xmlns:p14="http://schemas.microsoft.com/office/powerpoint/2010/main" val="113809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r>
              <a:rPr lang="en-US" sz="1800" b="0" i="0" kern="1200" dirty="0">
                <a:solidFill>
                  <a:schemeClr val="tx1"/>
                </a:solidFill>
                <a:effectLst/>
                <a:latin typeface="+mn-lt"/>
                <a:ea typeface="+mn-ea"/>
                <a:cs typeface="+mn-cs"/>
              </a:rPr>
              <a:t>Just</a:t>
            </a:r>
            <a:r>
              <a:rPr lang="en-US" sz="1800" b="0" i="0" kern="1200" baseline="0" dirty="0">
                <a:solidFill>
                  <a:schemeClr val="tx1"/>
                </a:solidFill>
                <a:effectLst/>
                <a:latin typeface="+mn-lt"/>
                <a:ea typeface="+mn-ea"/>
                <a:cs typeface="+mn-cs"/>
              </a:rPr>
              <a:t> in case you need a quick precision/recall reference:</a:t>
            </a:r>
            <a:r>
              <a:rPr lang="en-US" sz="1800" b="0" i="0" kern="1200" dirty="0">
                <a:solidFill>
                  <a:schemeClr val="tx1"/>
                </a:solidFill>
                <a:effectLst/>
                <a:latin typeface="+mn-lt"/>
                <a:ea typeface="+mn-ea"/>
                <a:cs typeface="+mn-cs"/>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a:t>
            </a: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82</a:t>
            </a:fld>
            <a:endParaRPr lang="en-US"/>
          </a:p>
        </p:txBody>
      </p:sp>
    </p:spTree>
    <p:extLst>
      <p:ext uri="{BB962C8B-B14F-4D97-AF65-F5344CB8AC3E}">
        <p14:creationId xmlns:p14="http://schemas.microsoft.com/office/powerpoint/2010/main" val="2792134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83</a:t>
            </a:fld>
            <a:endParaRPr lang="en-US"/>
          </a:p>
        </p:txBody>
      </p:sp>
    </p:spTree>
    <p:extLst>
      <p:ext uri="{BB962C8B-B14F-4D97-AF65-F5344CB8AC3E}">
        <p14:creationId xmlns:p14="http://schemas.microsoft.com/office/powerpoint/2010/main" val="833875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84</a:t>
            </a:fld>
            <a:endParaRPr lang="en-US"/>
          </a:p>
        </p:txBody>
      </p:sp>
    </p:spTree>
    <p:extLst>
      <p:ext uri="{BB962C8B-B14F-4D97-AF65-F5344CB8AC3E}">
        <p14:creationId xmlns:p14="http://schemas.microsoft.com/office/powerpoint/2010/main" val="2093254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85</a:t>
            </a:fld>
            <a:endParaRPr lang="en-US"/>
          </a:p>
        </p:txBody>
      </p:sp>
    </p:spTree>
    <p:extLst>
      <p:ext uri="{BB962C8B-B14F-4D97-AF65-F5344CB8AC3E}">
        <p14:creationId xmlns:p14="http://schemas.microsoft.com/office/powerpoint/2010/main" val="2499263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86</a:t>
            </a:fld>
            <a:endParaRPr lang="en-US"/>
          </a:p>
        </p:txBody>
      </p:sp>
    </p:spTree>
    <p:extLst>
      <p:ext uri="{BB962C8B-B14F-4D97-AF65-F5344CB8AC3E}">
        <p14:creationId xmlns:p14="http://schemas.microsoft.com/office/powerpoint/2010/main" val="289126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87</a:t>
            </a:fld>
            <a:endParaRPr lang="en-US"/>
          </a:p>
        </p:txBody>
      </p:sp>
    </p:spTree>
    <p:extLst>
      <p:ext uri="{BB962C8B-B14F-4D97-AF65-F5344CB8AC3E}">
        <p14:creationId xmlns:p14="http://schemas.microsoft.com/office/powerpoint/2010/main" val="371123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88</a:t>
            </a:fld>
            <a:endParaRPr lang="en-US"/>
          </a:p>
        </p:txBody>
      </p:sp>
    </p:spTree>
    <p:extLst>
      <p:ext uri="{BB962C8B-B14F-4D97-AF65-F5344CB8AC3E}">
        <p14:creationId xmlns:p14="http://schemas.microsoft.com/office/powerpoint/2010/main" val="2645267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1735"/>
              </a:spcAft>
            </a:pPr>
            <a:r>
              <a:rPr lang="en-US" dirty="0"/>
              <a:t>PLANNING IS TIME WELL SPENT!</a:t>
            </a:r>
          </a:p>
        </p:txBody>
      </p:sp>
      <p:sp>
        <p:nvSpPr>
          <p:cNvPr id="4" name="Slide Number Placeholder 3"/>
          <p:cNvSpPr>
            <a:spLocks noGrp="1"/>
          </p:cNvSpPr>
          <p:nvPr>
            <p:ph type="sldNum" sz="quarter" idx="10"/>
          </p:nvPr>
        </p:nvSpPr>
        <p:spPr/>
        <p:txBody>
          <a:bodyPr/>
          <a:lstStyle/>
          <a:p>
            <a:fld id="{69E8E431-ABAA-4A2F-961E-371A21354D06}" type="slidenum">
              <a:rPr lang="en-US" smtClean="0"/>
              <a:pPr/>
              <a:t>89</a:t>
            </a:fld>
            <a:endParaRPr lang="en-US"/>
          </a:p>
        </p:txBody>
      </p:sp>
    </p:spTree>
    <p:extLst>
      <p:ext uri="{BB962C8B-B14F-4D97-AF65-F5344CB8AC3E}">
        <p14:creationId xmlns:p14="http://schemas.microsoft.com/office/powerpoint/2010/main" val="419283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90</a:t>
            </a:fld>
            <a:endParaRPr lang="en-US"/>
          </a:p>
        </p:txBody>
      </p:sp>
    </p:spTree>
    <p:extLst>
      <p:ext uri="{BB962C8B-B14F-4D97-AF65-F5344CB8AC3E}">
        <p14:creationId xmlns:p14="http://schemas.microsoft.com/office/powerpoint/2010/main" val="435545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91</a:t>
            </a:fld>
            <a:endParaRPr lang="en-US"/>
          </a:p>
        </p:txBody>
      </p:sp>
    </p:spTree>
    <p:extLst>
      <p:ext uri="{BB962C8B-B14F-4D97-AF65-F5344CB8AC3E}">
        <p14:creationId xmlns:p14="http://schemas.microsoft.com/office/powerpoint/2010/main" val="154567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956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201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46069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261485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7376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633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9/9/2019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20"/>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0.png"/><Relationship Id="rId3" Type="http://schemas.openxmlformats.org/officeDocument/2006/relationships/slide" Target="slide3.xml"/><Relationship Id="rId7" Type="http://schemas.openxmlformats.org/officeDocument/2006/relationships/image" Target="../media/image120.png"/><Relationship Id="rId12" Type="http://schemas.openxmlformats.org/officeDocument/2006/relationships/slide" Target="slide6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30.png"/><Relationship Id="rId4" Type="http://schemas.openxmlformats.org/officeDocument/2006/relationships/image" Target="../media/image11.png"/><Relationship Id="rId9" Type="http://schemas.openxmlformats.org/officeDocument/2006/relationships/slide" Target="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asonYao/NLP-twitter-stock-trader/blob/master/README.md"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rvey.datacommunitydc.org/reset"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w.teacherspayteachers.com/Browse/Search:arc%20of%20the%20story%20graphic%20organiz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chart" Target="../charts/char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olutions.excella.com/making-agile-work-for-data-teams-presentation"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www.oreilly.com/ideas/a-manifesto-for-agile-data-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370656"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855009" y="4348423"/>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255454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L="914400" lvl="1" indent="-457200">
              <a:buFont typeface="Wingdings" panose="05000000000000000000" pitchFamily="2" charset="2"/>
              <a:buChar char="Ø"/>
              <a:defRPr/>
            </a:pPr>
            <a:r>
              <a:rPr lang="en-US" sz="2000" dirty="0">
                <a:solidFill>
                  <a:srgbClr val="002060"/>
                </a:solidFill>
                <a:latin typeface="Book Antiqua" charset="0"/>
              </a:rPr>
              <a:t>Week 3</a:t>
            </a:r>
          </a:p>
          <a:p>
            <a:pPr marL="1371600" lvl="2" indent="-457200">
              <a:buFont typeface="Wingdings" panose="05000000000000000000" pitchFamily="2" charset="2"/>
              <a:buChar char="Ø"/>
              <a:defRPr/>
            </a:pPr>
            <a:r>
              <a:rPr lang="en-US" sz="2000" dirty="0">
                <a:solidFill>
                  <a:srgbClr val="002060"/>
                </a:solidFill>
                <a:latin typeface="Book Antiqua" charset="0"/>
              </a:rPr>
              <a:t>9.9 </a:t>
            </a:r>
          </a:p>
          <a:p>
            <a:pPr marL="1371600" lvl="2" indent="-457200">
              <a:buFont typeface="Wingdings" panose="05000000000000000000" pitchFamily="2" charset="2"/>
              <a:buChar char="Ø"/>
              <a:defRPr/>
            </a:pPr>
            <a:r>
              <a:rPr lang="en-US" sz="2000" dirty="0">
                <a:solidFill>
                  <a:srgbClr val="002060"/>
                </a:solidFill>
                <a:latin typeface="Book Antiqua" charset="0"/>
              </a:rPr>
              <a:t>9.11</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5F4C3F5-8551-4FAC-BB1D-07DF7C540BDB}"/>
                  </a:ext>
                </a:extLst>
              </p:cNvPr>
              <p:cNvGraphicFramePr>
                <a:graphicFrameLocks noChangeAspect="1"/>
              </p:cNvGraphicFramePr>
              <p:nvPr>
                <p:extLst>
                  <p:ext uri="{D42A27DB-BD31-4B8C-83A1-F6EECF244321}">
                    <p14:modId xmlns:p14="http://schemas.microsoft.com/office/powerpoint/2010/main" val="1262057275"/>
                  </p:ext>
                </p:extLst>
              </p:nvPr>
            </p:nvGraphicFramePr>
            <p:xfrm>
              <a:off x="1615014" y="2382564"/>
              <a:ext cx="347135" cy="260351"/>
            </p:xfrm>
            <a:graphic>
              <a:graphicData uri="http://schemas.microsoft.com/office/powerpoint/2016/slidezoom">
                <pslz:sldZm>
                  <pslz:sldZmObj sldId="392" cId="3086372179">
                    <pslz:zmPr id="{27A4FE30-D528-4FC0-B244-ED40CC8241B7}" returnToParent="0" transitionDur="1000">
                      <p166:blipFill xmlns:p166="http://schemas.microsoft.com/office/powerpoint/2016/6/main">
                        <a:blip r:embed="rId8"/>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95F4C3F5-8551-4FAC-BB1D-07DF7C540BDB}"/>
                  </a:ext>
                </a:extLst>
              </p:cNvPr>
              <p:cNvPicPr>
                <a:picLocks noGrp="1" noRot="1" noChangeAspect="1" noMove="1" noResize="1" noEditPoints="1" noAdjustHandles="1" noChangeArrowheads="1" noChangeShapeType="1"/>
              </p:cNvPicPr>
              <p:nvPr/>
            </p:nvPicPr>
            <p:blipFill>
              <a:blip r:embed="rId10"/>
              <a:stretch>
                <a:fillRect/>
              </a:stretch>
            </p:blipFill>
            <p:spPr>
              <a:xfrm>
                <a:off x="1615014" y="238256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F5D3F5-8119-41EF-B15F-28A9944BE2F7}"/>
                  </a:ext>
                </a:extLst>
              </p:cNvPr>
              <p:cNvGraphicFramePr>
                <a:graphicFrameLocks noChangeAspect="1"/>
              </p:cNvGraphicFramePr>
              <p:nvPr>
                <p:extLst>
                  <p:ext uri="{D42A27DB-BD31-4B8C-83A1-F6EECF244321}">
                    <p14:modId xmlns:p14="http://schemas.microsoft.com/office/powerpoint/2010/main" val="3866288405"/>
                  </p:ext>
                </p:extLst>
              </p:nvPr>
            </p:nvGraphicFramePr>
            <p:xfrm>
              <a:off x="1615013" y="2724343"/>
              <a:ext cx="347136" cy="260352"/>
            </p:xfrm>
            <a:graphic>
              <a:graphicData uri="http://schemas.microsoft.com/office/powerpoint/2016/slidezoom">
                <pslz:sldZm>
                  <pslz:sldZmObj sldId="394" cId="3008713198">
                    <pslz:zmPr id="{FCF880A7-3911-4727-8FEB-85745AC4B178}" returnToParent="0" transitionDur="1000">
                      <p166:blipFill xmlns:p166="http://schemas.microsoft.com/office/powerpoint/2016/6/main">
                        <a:blip r:embed="rId11"/>
                        <a:stretch>
                          <a:fillRect/>
                        </a:stretch>
                      </p166:blipFill>
                      <p166:spPr xmlns:p166="http://schemas.microsoft.com/office/powerpoint/2016/6/main">
                        <a:xfrm>
                          <a:off x="0" y="0"/>
                          <a:ext cx="347136" cy="260352"/>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D4F5D3F5-8119-41EF-B15F-28A9944BE2F7}"/>
                  </a:ext>
                </a:extLst>
              </p:cNvPr>
              <p:cNvPicPr>
                <a:picLocks noGrp="1" noRot="1" noChangeAspect="1" noMove="1" noResize="1" noEditPoints="1" noAdjustHandles="1" noChangeArrowheads="1" noChangeShapeType="1"/>
              </p:cNvPicPr>
              <p:nvPr/>
            </p:nvPicPr>
            <p:blipFill>
              <a:blip r:embed="rId13"/>
              <a:stretch>
                <a:fillRect/>
              </a:stretch>
            </p:blipFill>
            <p:spPr>
              <a:xfrm>
                <a:off x="1615013" y="2724343"/>
                <a:ext cx="347136" cy="260352"/>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2677656"/>
          </a:xfrm>
          <a:prstGeom prst="rect">
            <a:avLst/>
          </a:prstGeom>
          <a:noFill/>
        </p:spPr>
        <p:txBody>
          <a:bodyPr wrap="square" rtlCol="0">
            <a:spAutoFit/>
          </a:bodyPr>
          <a:lstStyle/>
          <a:p>
            <a:pPr algn="ctr"/>
            <a:r>
              <a:rPr lang="en-US" sz="2800" dirty="0">
                <a:solidFill>
                  <a:srgbClr val="002060"/>
                </a:solidFill>
                <a:latin typeface="Times New Roman" panose="02020603050405020304" pitchFamily="18" charset="0"/>
                <a:cs typeface="Times New Roman" panose="02020603050405020304" pitchFamily="18" charset="0"/>
              </a:rPr>
              <a:t>As a result of the ever-expanding </a:t>
            </a:r>
            <a:r>
              <a:rPr lang="en-US" sz="2800" b="1" dirty="0">
                <a:solidFill>
                  <a:srgbClr val="002060"/>
                </a:solidFill>
                <a:latin typeface="Times New Roman" panose="02020603050405020304" pitchFamily="18" charset="0"/>
                <a:cs typeface="Times New Roman" panose="02020603050405020304" pitchFamily="18" charset="0"/>
              </a:rPr>
              <a:t>knowledge economy </a:t>
            </a:r>
            <a:r>
              <a:rPr lang="en-US" sz="2800" dirty="0">
                <a:solidFill>
                  <a:srgbClr val="002060"/>
                </a:solidFill>
                <a:latin typeface="Times New Roman" panose="02020603050405020304" pitchFamily="18" charset="0"/>
                <a:cs typeface="Times New Roman" panose="02020603050405020304" pitchFamily="18" charset="0"/>
              </a:rPr>
              <a:t>and emphasis on </a:t>
            </a:r>
            <a:r>
              <a:rPr lang="en-US" sz="2800" b="1" dirty="0">
                <a:solidFill>
                  <a:srgbClr val="002060"/>
                </a:solidFill>
                <a:latin typeface="Times New Roman" panose="02020603050405020304" pitchFamily="18" charset="0"/>
                <a:cs typeface="Times New Roman" panose="02020603050405020304" pitchFamily="18" charset="0"/>
              </a:rPr>
              <a:t>intellectual capital </a:t>
            </a:r>
            <a:r>
              <a:rPr lang="en-US" sz="2800" dirty="0">
                <a:solidFill>
                  <a:srgbClr val="002060"/>
                </a:solidFill>
                <a:latin typeface="Times New Roman" panose="02020603050405020304" pitchFamily="18" charset="0"/>
                <a:cs typeface="Times New Roman" panose="02020603050405020304" pitchFamily="18" charset="0"/>
              </a:rPr>
              <a:t>driving divisions of labor resulting in </a:t>
            </a:r>
            <a:r>
              <a:rPr lang="en-US" sz="2800" b="1" dirty="0">
                <a:solidFill>
                  <a:srgbClr val="002060"/>
                </a:solidFill>
                <a:latin typeface="Times New Roman" panose="02020603050405020304" pitchFamily="18" charset="0"/>
                <a:cs typeface="Times New Roman" panose="02020603050405020304" pitchFamily="18" charset="0"/>
              </a:rPr>
              <a:t>hyper specialization </a:t>
            </a:r>
            <a:r>
              <a:rPr lang="en-US" sz="2800" dirty="0">
                <a:solidFill>
                  <a:srgbClr val="002060"/>
                </a:solidFill>
                <a:latin typeface="Times New Roman" panose="02020603050405020304" pitchFamily="18" charset="0"/>
                <a:cs typeface="Times New Roman" panose="02020603050405020304" pitchFamily="18" charset="0"/>
              </a:rPr>
              <a:t>the need to establish high quality research habits is a critical step for anyone wanting to stay competitive in his/her chosen field.  </a:t>
            </a:r>
          </a:p>
        </p:txBody>
      </p:sp>
    </p:spTree>
    <p:extLst>
      <p:ext uri="{BB962C8B-B14F-4D97-AF65-F5344CB8AC3E}">
        <p14:creationId xmlns:p14="http://schemas.microsoft.com/office/powerpoint/2010/main" val="159151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9.04</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09506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24</a:t>
            </a:fld>
            <a:endParaRPr lang="en-US"/>
          </a:p>
        </p:txBody>
      </p:sp>
    </p:spTree>
    <p:extLst>
      <p:ext uri="{BB962C8B-B14F-4D97-AF65-F5344CB8AC3E}">
        <p14:creationId xmlns:p14="http://schemas.microsoft.com/office/powerpoint/2010/main" val="3114121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25</a:t>
            </a:fld>
            <a:endParaRPr lang="en-US"/>
          </a:p>
        </p:txBody>
      </p:sp>
    </p:spTree>
    <p:extLst>
      <p:ext uri="{BB962C8B-B14F-4D97-AF65-F5344CB8AC3E}">
        <p14:creationId xmlns:p14="http://schemas.microsoft.com/office/powerpoint/2010/main" val="253136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26</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Find a potential data science dream job, share on slack and be prepared to discuss in class on the 9th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0715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Person: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29</a:t>
            </a:fld>
            <a:endParaRPr lang="en-US"/>
          </a:p>
        </p:txBody>
      </p:sp>
    </p:spTree>
    <p:extLst>
      <p:ext uri="{BB962C8B-B14F-4D97-AF65-F5344CB8AC3E}">
        <p14:creationId xmlns:p14="http://schemas.microsoft.com/office/powerpoint/2010/main" val="330854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t>There may be more than one right answer (or none at all)</a:t>
            </a:r>
          </a:p>
          <a:p>
            <a:pPr marL="685800" lvl="0" indent="-457200" rtl="0">
              <a:spcBef>
                <a:spcPts val="0"/>
              </a:spcBef>
              <a:buFont typeface="Wingdings" panose="05000000000000000000" pitchFamily="2" charset="2"/>
              <a:buChar char="Ø"/>
            </a:pPr>
            <a:r>
              <a:rPr lang="en" sz="2800" dirty="0"/>
              <a:t>There may be more than one path to the right answer</a:t>
            </a:r>
          </a:p>
          <a:p>
            <a:pPr marL="685800" lvl="0" indent="-457200" rtl="0">
              <a:spcBef>
                <a:spcPts val="0"/>
              </a:spcBef>
              <a:buFont typeface="Wingdings" panose="05000000000000000000" pitchFamily="2" charset="2"/>
              <a:buChar char="Ø"/>
            </a:pPr>
            <a:r>
              <a:rPr lang="en" sz="2800" dirty="0"/>
              <a:t>Use the right tool for the job</a:t>
            </a:r>
          </a:p>
          <a:p>
            <a:pPr marL="685800" lvl="0" indent="-457200" rtl="0">
              <a:spcBef>
                <a:spcPts val="0"/>
              </a:spcBef>
              <a:buFont typeface="Wingdings" panose="05000000000000000000" pitchFamily="2" charset="2"/>
              <a:buChar char="Ø"/>
            </a:pPr>
            <a:r>
              <a:rPr lang="en" sz="2800" dirty="0"/>
              <a:t>Use approximations</a:t>
            </a:r>
          </a:p>
          <a:p>
            <a:pPr marL="685800" lvl="0" indent="-457200" rtl="0">
              <a:spcBef>
                <a:spcPts val="0"/>
              </a:spcBef>
              <a:buFont typeface="Wingdings" panose="05000000000000000000" pitchFamily="2" charset="2"/>
              <a:buChar char="Ø"/>
            </a:pPr>
            <a:r>
              <a:rPr lang="en" sz="2800" dirty="0"/>
              <a:t>Don’t let yourself get stuck</a:t>
            </a:r>
          </a:p>
          <a:p>
            <a:pPr marL="685800" lvl="0" indent="-457200" rtl="0">
              <a:spcBef>
                <a:spcPts val="0"/>
              </a:spcBef>
              <a:buFont typeface="Wingdings" panose="05000000000000000000" pitchFamily="2" charset="2"/>
              <a:buChar char="Ø"/>
            </a:pPr>
            <a:r>
              <a:rPr lang="en" sz="2800" dirty="0"/>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Draw a picture</a:t>
            </a:r>
          </a:p>
          <a:p>
            <a:pPr marL="685800" lvl="0" indent="-457200" rtl="0">
              <a:spcBef>
                <a:spcPts val="0"/>
              </a:spcBef>
              <a:buFont typeface="Wingdings" panose="05000000000000000000" pitchFamily="2" charset="2"/>
              <a:buChar char="Ø"/>
            </a:pPr>
            <a:r>
              <a:rPr lang="en" dirty="0"/>
              <a:t>Make a table</a:t>
            </a:r>
          </a:p>
          <a:p>
            <a:pPr marL="685800" lvl="0" indent="-457200" rtl="0">
              <a:spcBef>
                <a:spcPts val="0"/>
              </a:spcBef>
              <a:buFont typeface="Wingdings" panose="05000000000000000000" pitchFamily="2" charset="2"/>
              <a:buChar char="Ø"/>
            </a:pPr>
            <a:r>
              <a:rPr lang="en" dirty="0"/>
              <a:t>Graph the data</a:t>
            </a:r>
          </a:p>
          <a:p>
            <a:pPr marL="685800" lvl="0" indent="-457200" rtl="0">
              <a:spcBef>
                <a:spcPts val="0"/>
              </a:spcBef>
              <a:buFont typeface="Wingdings" panose="05000000000000000000" pitchFamily="2" charset="2"/>
              <a:buChar char="Ø"/>
            </a:pPr>
            <a:r>
              <a:rPr lang="en" dirty="0"/>
              <a:t>Re-organize the information</a:t>
            </a:r>
          </a:p>
          <a:p>
            <a:pPr marL="685800" lvl="0" indent="-457200" rtl="0">
              <a:spcBef>
                <a:spcPts val="0"/>
              </a:spcBef>
              <a:buFont typeface="Wingdings" panose="05000000000000000000" pitchFamily="2" charset="2"/>
              <a:buChar char="Ø"/>
            </a:pPr>
            <a:r>
              <a:rPr lang="en" dirty="0"/>
              <a:t>Solve a simplified version of the problem</a:t>
            </a:r>
          </a:p>
          <a:p>
            <a:pPr marL="685800" lvl="0" indent="-457200">
              <a:spcBef>
                <a:spcPts val="0"/>
              </a:spcBef>
              <a:buFont typeface="Wingdings" panose="05000000000000000000" pitchFamily="2" charset="2"/>
              <a:buChar char="Ø"/>
            </a:pPr>
            <a:r>
              <a:rPr lang="en" dirty="0"/>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t> What do I know?</a:t>
            </a:r>
          </a:p>
          <a:p>
            <a:pPr marL="457200" lvl="0" indent="-228600" rtl="0">
              <a:spcBef>
                <a:spcPts val="0"/>
              </a:spcBef>
              <a:buAutoNum type="arabicPeriod"/>
            </a:pPr>
            <a:r>
              <a:rPr lang="en" sz="2800" dirty="0"/>
              <a:t> What am I looking for?</a:t>
            </a:r>
          </a:p>
          <a:p>
            <a:pPr marL="457200" lvl="0" indent="-228600" rtl="0">
              <a:spcBef>
                <a:spcPts val="0"/>
              </a:spcBef>
              <a:buAutoNum type="arabicPeriod"/>
            </a:pPr>
            <a:r>
              <a:rPr lang="en" sz="2800" dirty="0"/>
              <a:t> What else do I need to find it?</a:t>
            </a:r>
          </a:p>
          <a:p>
            <a:pPr marL="457200" lvl="0" indent="-228600">
              <a:spcBef>
                <a:spcPts val="0"/>
              </a:spcBef>
              <a:buAutoNum type="arabicPeriod"/>
            </a:pPr>
            <a:r>
              <a:rPr lang="en" sz="2800" dirty="0"/>
              <a:t> What do I expect?</a:t>
            </a:r>
          </a:p>
        </p:txBody>
      </p:sp>
    </p:spTree>
    <p:extLst>
      <p:ext uri="{BB962C8B-B14F-4D97-AF65-F5344CB8AC3E}">
        <p14:creationId xmlns:p14="http://schemas.microsoft.com/office/powerpoint/2010/main" val="428667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solidFill>
                  <a:schemeClr val="tx1"/>
                </a:solidFill>
              </a:rPr>
              <a:t>Work in your Capstone Teams to code the solution with an output that reads “[Horse’s Name] averaged [ x ] mph across the three triple crown races. </a:t>
            </a:r>
            <a:endParaRPr lang="en" dirty="0">
              <a:solidFill>
                <a:schemeClr val="tx1"/>
              </a:solidFill>
            </a:endParaRPr>
          </a:p>
          <a:p>
            <a:pPr lvl="0" rtl="0">
              <a:spcBef>
                <a:spcPts val="0"/>
              </a:spcBef>
              <a:buNone/>
            </a:pPr>
            <a:endParaRPr lang="en" dirty="0">
              <a:solidFill>
                <a:schemeClr val="tx1"/>
              </a:solidFill>
            </a:endParaRPr>
          </a:p>
          <a:p>
            <a:pPr lvl="0" rtl="0">
              <a:spcBef>
                <a:spcPts val="0"/>
              </a:spcBef>
              <a:buNone/>
            </a:pPr>
            <a:r>
              <a:rPr lang="en" dirty="0">
                <a:solidFill>
                  <a:schemeClr val="tx1"/>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2677656"/>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Science Dream Job</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chemeClr val="tx2"/>
                </a:solidFill>
                <a:latin typeface="Book Antiqua" charset="0"/>
              </a:rPr>
              <a:t>Landscape</a:t>
            </a:r>
            <a:r>
              <a:rPr lang="en-US" sz="2400" dirty="0">
                <a:solidFill>
                  <a:srgbClr val="002060"/>
                </a:solidFill>
                <a:latin typeface="Book Antiqua" charset="0"/>
              </a:rPr>
              <a:t> of Data Science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Proposal Writing</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8637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46166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Last Week?</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160358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76200"/>
            <a:ext cx="8229600" cy="523188"/>
          </a:xfrm>
          <a:prstGeom prst="rect">
            <a:avLst/>
          </a:prstGeom>
        </p:spPr>
        <p:txBody>
          <a:bodyPr>
            <a:normAutofit fontScale="90000"/>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Dream Job</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5632311"/>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Who wants to share?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latin typeface="Book Antiqua" charset="0"/>
              </a:rPr>
              <a:t>What</a:t>
            </a:r>
            <a:r>
              <a:rPr lang="en-US" sz="2400" dirty="0">
                <a:solidFill>
                  <a:srgbClr val="002060"/>
                </a:solidFill>
                <a:latin typeface="Book Antiqua" charset="0"/>
              </a:rPr>
              <a:t> trends did you notice?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seemed the most appealing?</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did you like the least?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Do we think jobs will become more specialized over time?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lvl="1" indent="-457200">
              <a:buFont typeface="Wingdings" panose="05000000000000000000" pitchFamily="2" charset="2"/>
              <a:buChar char="Ø"/>
              <a:defRPr/>
            </a:pPr>
            <a:r>
              <a:rPr lang="en-US" sz="2400" dirty="0">
                <a:hlinkClick r:id="rId3"/>
              </a:rPr>
              <a:t>https://github.com/JasonYao/NLP-twitter-stock-trader/blob/master/README.md</a:t>
            </a:r>
            <a:endParaRPr lang="en-US" sz="2400" dirty="0">
              <a:solidFill>
                <a:schemeClr val="tx2"/>
              </a:solidFill>
              <a:latin typeface="Book Antiqua" panose="02040602050305030304" pitchFamily="18"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p:txBody>
      </p:sp>
    </p:spTree>
    <p:extLst>
      <p:ext uri="{BB962C8B-B14F-4D97-AF65-F5344CB8AC3E}">
        <p14:creationId xmlns:p14="http://schemas.microsoft.com/office/powerpoint/2010/main" val="1739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vertical)">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randombar(vertical)">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randombar(vertic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randombar(vertical)">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1000"/>
                                        <p:tgtEl>
                                          <p:spTgt spid="8">
                                            <p:txEl>
                                              <p:pRg st="10" end="10"/>
                                            </p:txEl>
                                          </p:spTgt>
                                        </p:tgtEl>
                                      </p:cBhvr>
                                    </p:animEffect>
                                    <p:anim calcmode="lin" valueType="num">
                                      <p:cBhvr>
                                        <p:cTn id="2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38</a:t>
            </a:fld>
            <a:endParaRPr lang="en-US"/>
          </a:p>
        </p:txBody>
      </p:sp>
    </p:spTree>
    <p:extLst>
      <p:ext uri="{BB962C8B-B14F-4D97-AF65-F5344CB8AC3E}">
        <p14:creationId xmlns:p14="http://schemas.microsoft.com/office/powerpoint/2010/main" val="595271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4524315"/>
          </a:xfrm>
          <a:prstGeom prst="rect">
            <a:avLst/>
          </a:prstGeom>
          <a:noFill/>
        </p:spPr>
        <p:txBody>
          <a:bodyPr wrap="square" rtlCol="0">
            <a:spAutoFit/>
          </a:bodyPr>
          <a:lstStyle/>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statistics</a:t>
            </a:r>
            <a:r>
              <a:rPr lang="en-US" dirty="0">
                <a:solidFill>
                  <a:schemeClr val="tx2"/>
                </a:solidFill>
                <a:latin typeface="Book Antiqua" panose="02040602050305030304" pitchFamily="18" charset="0"/>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mathematics</a:t>
            </a:r>
            <a:r>
              <a:rPr lang="en-US" dirty="0">
                <a:solidFill>
                  <a:schemeClr val="tx2"/>
                </a:solidFill>
                <a:latin typeface="Book Antiqua" panose="02040602050305030304" pitchFamily="18" charset="0"/>
              </a:rPr>
              <a:t>: NSA (national security agency) or defense/military people working on big data, astronomers, and </a:t>
            </a:r>
            <a:r>
              <a:rPr lang="en-US" i="1" dirty="0">
                <a:solidFill>
                  <a:schemeClr val="tx2"/>
                </a:solidFill>
                <a:latin typeface="Book Antiqua" panose="02040602050305030304" pitchFamily="18" charset="0"/>
              </a:rPr>
              <a:t>operations research</a:t>
            </a:r>
            <a:r>
              <a:rPr lang="en-US" dirty="0">
                <a:solidFill>
                  <a:schemeClr val="tx2"/>
                </a:solidFill>
                <a:latin typeface="Book Antiqua" panose="02040602050305030304" pitchFamily="18" charset="0"/>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data engineering</a:t>
            </a:r>
            <a:r>
              <a:rPr lang="en-US" dirty="0">
                <a:solidFill>
                  <a:schemeClr val="tx2"/>
                </a:solidFill>
                <a:latin typeface="Book Antiqua" panose="02040602050305030304" pitchFamily="18" charset="0"/>
              </a:rPr>
              <a:t>, Hadoop, database/memory/file systems optimization and architecture, API's, Analytics as a Service, optimization of data flows, data plumbing.</a:t>
            </a:r>
          </a:p>
          <a:p>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7200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524315"/>
          </a:xfrm>
          <a:prstGeom prst="rect">
            <a:avLst/>
          </a:prstGeom>
        </p:spPr>
        <p:txBody>
          <a:bodyPr wrap="square">
            <a:spAutoFit/>
          </a:bodyPr>
          <a:lstStyle/>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machine learning</a:t>
            </a:r>
            <a:r>
              <a:rPr lang="en-US" dirty="0">
                <a:solidFill>
                  <a:schemeClr val="tx2"/>
                </a:solidFill>
                <a:latin typeface="Book Antiqua" panose="02040602050305030304" pitchFamily="18" charset="0"/>
              </a:rPr>
              <a:t> / computer science (algorithms, computational complexity)</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a:t>
            </a:r>
            <a:r>
              <a:rPr lang="en-US" dirty="0">
                <a:solidFill>
                  <a:srgbClr val="FF0000"/>
                </a:solidFill>
                <a:latin typeface="Book Antiqua" panose="02040602050305030304" pitchFamily="18" charset="0"/>
              </a:rPr>
              <a:t> </a:t>
            </a:r>
            <a:r>
              <a:rPr lang="en-US" b="1" dirty="0">
                <a:solidFill>
                  <a:srgbClr val="FF0000"/>
                </a:solidFill>
                <a:latin typeface="Book Antiqua" panose="02040602050305030304" pitchFamily="18" charset="0"/>
              </a:rPr>
              <a:t>business</a:t>
            </a:r>
            <a:r>
              <a:rPr lang="en-US" dirty="0">
                <a:solidFill>
                  <a:schemeClr val="tx2"/>
                </a:solidFill>
                <a:latin typeface="Book Antiqua" panose="02040602050305030304" pitchFamily="18" charset="0"/>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production code development, </a:t>
            </a:r>
            <a:r>
              <a:rPr lang="en-US" b="1" dirty="0">
                <a:solidFill>
                  <a:srgbClr val="FF0000"/>
                </a:solidFill>
                <a:latin typeface="Book Antiqua" panose="02040602050305030304" pitchFamily="18" charset="0"/>
              </a:rPr>
              <a:t>software engineering</a:t>
            </a:r>
            <a:r>
              <a:rPr lang="en-US" dirty="0">
                <a:solidFill>
                  <a:schemeClr val="tx2"/>
                </a:solidFill>
                <a:latin typeface="Book Antiqua" panose="02040602050305030304" pitchFamily="18" charset="0"/>
              </a:rPr>
              <a:t> (they know a few programming languages)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visualization</a:t>
            </a:r>
            <a:endParaRPr lang="en-US" dirty="0">
              <a:solidFill>
                <a:srgbClr val="FF0000"/>
              </a:solidFill>
              <a:latin typeface="Book Antiqua" panose="02040602050305030304" pitchFamily="18" charset="0"/>
            </a:endParaRP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GIS, </a:t>
            </a:r>
            <a:r>
              <a:rPr lang="en-US" b="1" dirty="0">
                <a:solidFill>
                  <a:srgbClr val="FF0000"/>
                </a:solidFill>
                <a:latin typeface="Book Antiqua" panose="02040602050305030304" pitchFamily="18" charset="0"/>
              </a:rPr>
              <a:t>spatial data</a:t>
            </a:r>
            <a:r>
              <a:rPr lang="en-US" dirty="0">
                <a:solidFill>
                  <a:schemeClr val="tx2"/>
                </a:solidFill>
                <a:latin typeface="Book Antiqua" panose="02040602050305030304" pitchFamily="18" charset="0"/>
              </a:rPr>
              <a:t>, data modeled by graphs, graph databases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 few of the above.</a:t>
            </a:r>
          </a:p>
        </p:txBody>
      </p:sp>
    </p:spTree>
    <p:extLst>
      <p:ext uri="{BB962C8B-B14F-4D97-AF65-F5344CB8AC3E}">
        <p14:creationId xmlns:p14="http://schemas.microsoft.com/office/powerpoint/2010/main" val="1096318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4062651"/>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Biotech (Genome)</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Finance (Time-Series/Forecasting)</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Health Care (Survival Analysis/Fraud Detection)</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Cyber Security (Defense Against Attacks)</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Geospatial Analysis (Climate Change/Earthquakes/Intelligence)</a:t>
            </a:r>
          </a:p>
          <a:p>
            <a:pPr marL="457200" indent="-457200">
              <a:buFont typeface="Wingdings" panose="05000000000000000000" pitchFamily="2" charset="2"/>
              <a:buChar char="Ø"/>
            </a:pPr>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What else….</a:t>
            </a:r>
          </a:p>
          <a:p>
            <a:endParaRPr lang="en-US" sz="2000"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869301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a:t>
            </a:r>
            <a:r>
              <a:rPr lang="en-US" sz="2700" dirty="0">
                <a:solidFill>
                  <a:srgbClr val="FF0000"/>
                </a:solidFill>
                <a:latin typeface="Times New Roman" panose="02020603050405020304" pitchFamily="18" charset="0"/>
                <a:cs typeface="Times New Roman" panose="02020603050405020304" pitchFamily="18" charset="0"/>
              </a:rPr>
              <a:t>Data Scientists </a:t>
            </a:r>
            <a:r>
              <a:rPr lang="en-US" sz="2700" dirty="0">
                <a:solidFill>
                  <a:srgbClr val="002060"/>
                </a:solidFill>
                <a:latin typeface="Times New Roman" panose="02020603050405020304" pitchFamily="18" charset="0"/>
                <a:cs typeface="Times New Roman" panose="02020603050405020304" pitchFamily="18" charset="0"/>
              </a:rPr>
              <a:t>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037572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A4BA-B701-4403-9055-FC8414D707A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644949-563C-4479-BEC0-E4F8EF8F4D12}"/>
              </a:ext>
            </a:extLst>
          </p:cNvPr>
          <p:cNvPicPr>
            <a:picLocks noChangeAspect="1"/>
          </p:cNvPicPr>
          <p:nvPr/>
        </p:nvPicPr>
        <p:blipFill>
          <a:blip r:embed="rId2"/>
          <a:stretch>
            <a:fillRect/>
          </a:stretch>
        </p:blipFill>
        <p:spPr>
          <a:xfrm>
            <a:off x="0" y="128016"/>
            <a:ext cx="9144000" cy="6601967"/>
          </a:xfrm>
          <a:prstGeom prst="rect">
            <a:avLst/>
          </a:prstGeom>
        </p:spPr>
      </p:pic>
    </p:spTree>
    <p:extLst>
      <p:ext uri="{BB962C8B-B14F-4D97-AF65-F5344CB8AC3E}">
        <p14:creationId xmlns:p14="http://schemas.microsoft.com/office/powerpoint/2010/main" val="388298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2246769"/>
          </a:xfrm>
          <a:prstGeom prst="rect">
            <a:avLst/>
          </a:prstGeom>
          <a:noFill/>
        </p:spPr>
        <p:txBody>
          <a:bodyPr wrap="square" rtlCol="0">
            <a:spAutoFit/>
          </a:bodyPr>
          <a:lstStyle/>
          <a:p>
            <a:pPr algn="ctr"/>
            <a:r>
              <a:rPr lang="en-US" sz="2800" dirty="0">
                <a:solidFill>
                  <a:schemeClr val="tx2"/>
                </a:solidFill>
                <a:latin typeface="Bodoni MT" panose="02070603080606020203" pitchFamily="18" charset="0"/>
              </a:rPr>
              <a:t>Be thinking about what type of Data Scientists you are/or want to be and what field of specialty in which you would like to work. </a:t>
            </a:r>
          </a:p>
          <a:p>
            <a:pPr algn="ctr"/>
            <a:endParaRPr lang="en-US" sz="2800" dirty="0">
              <a:solidFill>
                <a:schemeClr val="tx2"/>
              </a:solidFill>
              <a:latin typeface="Bodoni MT" panose="02070603080606020203" pitchFamily="18" charset="0"/>
            </a:endParaRPr>
          </a:p>
          <a:p>
            <a:pPr algn="ctr"/>
            <a:r>
              <a:rPr lang="en-US" sz="2800" dirty="0">
                <a:solidFill>
                  <a:schemeClr val="tx2"/>
                </a:solidFill>
                <a:latin typeface="Bodoni MT" panose="02070603080606020203" pitchFamily="18" charset="0"/>
                <a:hlinkClick r:id="rId2"/>
              </a:rPr>
              <a:t>http://survey.datacommunitydc.org/reset</a:t>
            </a:r>
            <a:endParaRPr lang="en-US" sz="2800" dirty="0">
              <a:solidFill>
                <a:schemeClr val="tx2"/>
              </a:solidFill>
              <a:latin typeface="Bodoni MT" panose="02070603080606020203" pitchFamily="18" charset="0"/>
            </a:endParaRPr>
          </a:p>
        </p:txBody>
      </p:sp>
    </p:spTree>
    <p:extLst>
      <p:ext uri="{BB962C8B-B14F-4D97-AF65-F5344CB8AC3E}">
        <p14:creationId xmlns:p14="http://schemas.microsoft.com/office/powerpoint/2010/main" val="345133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ea typeface="+mn-ea"/>
                <a:cs typeface="Times New Roman" panose="02020603050405020304" pitchFamily="18" charset="0"/>
              </a:rPr>
              <a:t>Importance of Data Science Communications</a:t>
            </a:r>
            <a:r>
              <a:rPr lang="en-US" sz="2100" dirty="0">
                <a:latin typeface="Arial" panose="020B0604020202020204" pitchFamily="34" charset="0"/>
                <a:ea typeface="+mn-ea"/>
                <a:cs typeface="Arial" panose="020B0604020202020204" pitchFamily="34" charset="0"/>
              </a:rPr>
              <a:t> </a:t>
            </a:r>
          </a:p>
        </p:txBody>
      </p:sp>
      <p:sp>
        <p:nvSpPr>
          <p:cNvPr id="6" name="Title 1"/>
          <p:cNvSpPr txBox="1">
            <a:spLocks/>
          </p:cNvSpPr>
          <p:nvPr/>
        </p:nvSpPr>
        <p:spPr>
          <a:xfrm>
            <a:off x="0" y="491698"/>
            <a:ext cx="8417256" cy="44958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600" dirty="0">
              <a:solidFill>
                <a:srgbClr val="002060"/>
              </a:solidFill>
              <a:latin typeface="+mn-lt"/>
            </a:endParaRPr>
          </a:p>
          <a:p>
            <a:pPr marL="342900" indent="-342900"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Business Broadway surveyed over a 1,000 data scientists across a variety of domains to determine the </a:t>
            </a:r>
            <a:r>
              <a:rPr lang="en-US" sz="2800" b="0" dirty="0">
                <a:solidFill>
                  <a:srgbClr val="FF0000"/>
                </a:solidFill>
                <a:latin typeface="Times New Roman" panose="02020603050405020304" pitchFamily="18" charset="0"/>
                <a:cs typeface="Times New Roman" panose="02020603050405020304" pitchFamily="18" charset="0"/>
              </a:rPr>
              <a:t>top 10 skills </a:t>
            </a:r>
            <a:r>
              <a:rPr lang="en-US" sz="2800" b="0" dirty="0">
                <a:solidFill>
                  <a:srgbClr val="002060"/>
                </a:solidFill>
                <a:latin typeface="Times New Roman" panose="02020603050405020304" pitchFamily="18" charset="0"/>
                <a:cs typeface="Times New Roman" panose="02020603050405020304" pitchFamily="18" charset="0"/>
              </a:rPr>
              <a:t>for different data science roles:</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Business Manager </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Developer</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Creatives</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Researcher </a:t>
            </a:r>
          </a:p>
          <a:p>
            <a:pPr marL="342900" lvl="1" algn="l"/>
            <a:endParaRPr lang="en-US" sz="2400" dirty="0">
              <a:solidFill>
                <a:srgbClr val="002060"/>
              </a:solidFill>
              <a:latin typeface="Times New Roman" panose="02020603050405020304" pitchFamily="18" charset="0"/>
              <a:cs typeface="Times New Roman" panose="02020603050405020304" pitchFamily="18" charset="0"/>
            </a:endParaRPr>
          </a:p>
          <a:p>
            <a:pPr marL="385763" indent="-385763" algn="l">
              <a:buFont typeface="Wingdings" panose="05000000000000000000" pitchFamily="2" charset="2"/>
              <a:buChar char="Ø"/>
            </a:pPr>
            <a:endParaRPr lang="en-US" sz="900" b="0" dirty="0">
              <a:solidFill>
                <a:srgbClr val="002060"/>
              </a:solidFill>
              <a:latin typeface="Times New Roman" panose="02020603050405020304" pitchFamily="18" charset="0"/>
              <a:cs typeface="Times New Roman" panose="02020603050405020304" pitchFamily="18" charset="0"/>
            </a:endParaRPr>
          </a:p>
          <a:p>
            <a:pPr marL="257175" indent="-257175"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Where do you think communications falls for Developer and </a:t>
            </a:r>
            <a:r>
              <a:rPr lang="en-US" sz="2800" b="0" dirty="0" err="1">
                <a:solidFill>
                  <a:srgbClr val="002060"/>
                </a:solidFill>
                <a:latin typeface="Times New Roman" panose="02020603050405020304" pitchFamily="18" charset="0"/>
                <a:cs typeface="Times New Roman" panose="02020603050405020304" pitchFamily="18" charset="0"/>
              </a:rPr>
              <a:t>Reseacher</a:t>
            </a:r>
            <a:r>
              <a:rPr lang="en-US" sz="2800" b="0" dirty="0">
                <a:solidFill>
                  <a:srgbClr val="002060"/>
                </a:solidFill>
                <a:latin typeface="Times New Roman" panose="02020603050405020304" pitchFamily="18" charset="0"/>
                <a:cs typeface="Times New Roman" panose="02020603050405020304" pitchFamily="18" charset="0"/>
              </a:rPr>
              <a:t>? </a:t>
            </a:r>
          </a:p>
          <a:p>
            <a:pPr marL="685800" lvl="1" indent="-342900" algn="l">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Poll…next slide</a:t>
            </a:r>
            <a:r>
              <a:rPr lang="en-US" sz="3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6630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536478"/>
          </a:xfrm>
        </p:spPr>
        <p:txBody>
          <a:bodyPr/>
          <a:lstStyle/>
          <a:p>
            <a:r>
              <a:rPr lang="en-US" dirty="0">
                <a:latin typeface="Times New Roman" panose="02020603050405020304" pitchFamily="18" charset="0"/>
                <a:cs typeface="Times New Roman" panose="02020603050405020304" pitchFamily="18" charset="0"/>
              </a:rPr>
              <a:t>Quick Poll</a:t>
            </a:r>
          </a:p>
        </p:txBody>
      </p:sp>
      <p:sp>
        <p:nvSpPr>
          <p:cNvPr id="5" name="Title 1">
            <a:extLst>
              <a:ext uri="{FF2B5EF4-FFF2-40B4-BE49-F238E27FC236}">
                <a16:creationId xmlns:a16="http://schemas.microsoft.com/office/drawing/2014/main" id="{4AF82AC1-D871-41C4-821C-0D16EB2B0F78}"/>
              </a:ext>
            </a:extLst>
          </p:cNvPr>
          <p:cNvSpPr txBox="1">
            <a:spLocks/>
          </p:cNvSpPr>
          <p:nvPr/>
        </p:nvSpPr>
        <p:spPr>
          <a:xfrm>
            <a:off x="76200" y="990601"/>
            <a:ext cx="8417256" cy="2514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350" dirty="0">
              <a:solidFill>
                <a:srgbClr val="002060"/>
              </a:solidFill>
              <a:latin typeface="+mn-lt"/>
            </a:endParaRPr>
          </a:p>
          <a:p>
            <a:r>
              <a:rPr lang="da-DK" b="0" dirty="0"/>
              <a:t>Join at</a:t>
            </a:r>
          </a:p>
          <a:p>
            <a:r>
              <a:rPr lang="da-DK" dirty="0"/>
              <a:t>slido.com</a:t>
            </a:r>
          </a:p>
          <a:p>
            <a:r>
              <a:rPr lang="da-DK" dirty="0"/>
              <a:t>#Y676</a:t>
            </a:r>
          </a:p>
        </p:txBody>
      </p:sp>
    </p:spTree>
    <p:extLst>
      <p:ext uri="{BB962C8B-B14F-4D97-AF65-F5344CB8AC3E}">
        <p14:creationId xmlns:p14="http://schemas.microsoft.com/office/powerpoint/2010/main" val="132744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14400"/>
            <a:ext cx="9144000" cy="369332"/>
          </a:xfrm>
          <a:prstGeom prst="rect">
            <a:avLst/>
          </a:prstGeom>
          <a:solidFill>
            <a:schemeClr val="bg1"/>
          </a:solidFill>
        </p:spPr>
        <p:txBody>
          <a:bodyPr wrap="square" rtlCol="0">
            <a:spAutoFit/>
          </a:bodyPr>
          <a:lstStyle/>
          <a:p>
            <a:endParaRPr lang="en-US" dirty="0"/>
          </a:p>
        </p:txBody>
      </p:sp>
      <p:pic>
        <p:nvPicPr>
          <p:cNvPr id="14338" name="Picture 2" descr="http://businessoverbroadway.com/wp-content/uploads/2016/01/datascienceblogtopdatascienceskill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023674"/>
            <a:ext cx="7243763" cy="49791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8943"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67322" y="2183130"/>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824"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1661"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85875" y="3043237"/>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322" y="23202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7757" y="24345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51661" y="2183130"/>
            <a:ext cx="1247503" cy="107157"/>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cs typeface="Times New Roman" panose="02020603050405020304" pitchFamily="18" charset="0"/>
              </a:rPr>
              <a:t>Key Points </a:t>
            </a:r>
          </a:p>
        </p:txBody>
      </p:sp>
      <p:sp>
        <p:nvSpPr>
          <p:cNvPr id="6" name="Title 1"/>
          <p:cNvSpPr txBox="1">
            <a:spLocks/>
          </p:cNvSpPr>
          <p:nvPr/>
        </p:nvSpPr>
        <p:spPr>
          <a:xfrm>
            <a:off x="21167" y="914400"/>
            <a:ext cx="8745583" cy="2133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visualization can be seen as the product data science professionals are generating prior to deployment</a:t>
            </a:r>
          </a:p>
          <a:p>
            <a:pPr lvl="1" algn="l"/>
            <a:endParaRPr lang="en-US" sz="2400" dirty="0">
              <a:solidFill>
                <a:srgbClr val="002060"/>
              </a:solidFill>
              <a:latin typeface="Times New Roman" panose="02020603050405020304" pitchFamily="18" charset="0"/>
              <a:cs typeface="Times New Roman" panose="02020603050405020304" pitchFamily="18" charset="0"/>
            </a:endParaRPr>
          </a:p>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Communications can be just as important as technical skills across a variety of data science focus areas</a:t>
            </a:r>
          </a:p>
        </p:txBody>
      </p:sp>
    </p:spTree>
    <p:extLst>
      <p:ext uri="{BB962C8B-B14F-4D97-AF65-F5344CB8AC3E}">
        <p14:creationId xmlns:p14="http://schemas.microsoft.com/office/powerpoint/2010/main" val="4886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49</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197044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2958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Elements of Your Presentation:</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Title Slide</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Problem and Motivation</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Background/Previous Work</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Data Overview (if you know)</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Potential Solution – Models/Analysis</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Final Product/Expected Outcome – (Dev Ops)</a:t>
            </a:r>
          </a:p>
          <a:p>
            <a:pPr marL="1828800" lvl="3" indent="-457200">
              <a:buFont typeface="Wingdings" panose="05000000000000000000" pitchFamily="2" charset="2"/>
              <a:buChar char="Ø"/>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10 slides </a:t>
            </a:r>
            <a:r>
              <a:rPr lang="en-US" sz="2400" dirty="0">
                <a:solidFill>
                  <a:srgbClr val="002060"/>
                </a:solidFill>
                <a:latin typeface="Book Antiqua" charset="0"/>
              </a:rPr>
              <a:t>or less/6 to 8-minute presentations</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24208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93899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No Code </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Think of the presentation as a story</a:t>
            </a:r>
            <a:r>
              <a:rPr lang="en-US" sz="2400" dirty="0">
                <a:solidFill>
                  <a:srgbClr val="002060"/>
                </a:solidFill>
                <a:latin typeface="Book Antiqua" charset="0"/>
              </a:rPr>
              <a:t>: each slide should contribute to the story and there should be an arch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5028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pic>
        <p:nvPicPr>
          <p:cNvPr id="2" name="Picture 1">
            <a:extLst>
              <a:ext uri="{FF2B5EF4-FFF2-40B4-BE49-F238E27FC236}">
                <a16:creationId xmlns:a16="http://schemas.microsoft.com/office/drawing/2014/main" id="{681815B5-54C4-4459-97C1-7B345FBE7899}"/>
              </a:ext>
            </a:extLst>
          </p:cNvPr>
          <p:cNvPicPr>
            <a:picLocks noChangeAspect="1"/>
          </p:cNvPicPr>
          <p:nvPr/>
        </p:nvPicPr>
        <p:blipFill>
          <a:blip r:embed="rId3"/>
          <a:stretch>
            <a:fillRect/>
          </a:stretch>
        </p:blipFill>
        <p:spPr>
          <a:xfrm>
            <a:off x="1371600" y="765204"/>
            <a:ext cx="6642185" cy="4991127"/>
          </a:xfrm>
          <a:prstGeom prst="rect">
            <a:avLst/>
          </a:prstGeom>
        </p:spPr>
      </p:pic>
      <p:sp>
        <p:nvSpPr>
          <p:cNvPr id="3" name="TextBox 2">
            <a:extLst>
              <a:ext uri="{FF2B5EF4-FFF2-40B4-BE49-F238E27FC236}">
                <a16:creationId xmlns:a16="http://schemas.microsoft.com/office/drawing/2014/main" id="{409ED31C-7792-4C3E-B135-3D4DF90EC49F}"/>
              </a:ext>
            </a:extLst>
          </p:cNvPr>
          <p:cNvSpPr txBox="1"/>
          <p:nvPr/>
        </p:nvSpPr>
        <p:spPr>
          <a:xfrm>
            <a:off x="76200" y="5756331"/>
            <a:ext cx="3962400" cy="430887"/>
          </a:xfrm>
          <a:prstGeom prst="rect">
            <a:avLst/>
          </a:prstGeom>
          <a:noFill/>
        </p:spPr>
        <p:txBody>
          <a:bodyPr wrap="square" rtlCol="0">
            <a:spAutoFit/>
          </a:bodyPr>
          <a:lstStyle/>
          <a:p>
            <a:r>
              <a:rPr lang="en-US" sz="1100" dirty="0">
                <a:hlinkClick r:id="rId4"/>
              </a:rPr>
              <a:t>https://www.teacherspayteachers.com/Browse/Search:arc%20of%20the%20story%20graphic%20organizer</a:t>
            </a:r>
            <a:endParaRPr lang="en-US" sz="1100" dirty="0"/>
          </a:p>
        </p:txBody>
      </p:sp>
      <p:sp>
        <p:nvSpPr>
          <p:cNvPr id="5" name="TextBox 4">
            <a:extLst>
              <a:ext uri="{FF2B5EF4-FFF2-40B4-BE49-F238E27FC236}">
                <a16:creationId xmlns:a16="http://schemas.microsoft.com/office/drawing/2014/main" id="{6344CAC7-5A32-4FD9-8E11-073669A30E39}"/>
              </a:ext>
            </a:extLst>
          </p:cNvPr>
          <p:cNvSpPr txBox="1"/>
          <p:nvPr/>
        </p:nvSpPr>
        <p:spPr>
          <a:xfrm>
            <a:off x="6019800" y="1101669"/>
            <a:ext cx="2895600" cy="923330"/>
          </a:xfrm>
          <a:prstGeom prst="rect">
            <a:avLst/>
          </a:prstGeom>
          <a:noFill/>
        </p:spPr>
        <p:txBody>
          <a:bodyPr wrap="square" rtlCol="0">
            <a:spAutoFit/>
          </a:bodyPr>
          <a:lstStyle/>
          <a:p>
            <a:pPr algn="ctr"/>
            <a:r>
              <a:rPr lang="en-US" dirty="0">
                <a:solidFill>
                  <a:srgbClr val="002060"/>
                </a:solidFill>
                <a:latin typeface="Book Antiqua" charset="0"/>
              </a:rPr>
              <a:t>Sketch out the presentation before you build it using this format</a:t>
            </a:r>
          </a:p>
        </p:txBody>
      </p:sp>
    </p:spTree>
    <p:extLst>
      <p:ext uri="{BB962C8B-B14F-4D97-AF65-F5344CB8AC3E}">
        <p14:creationId xmlns:p14="http://schemas.microsoft.com/office/powerpoint/2010/main" val="4839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 Use Lifecycle as Arch</a:t>
            </a:r>
            <a:endParaRPr lang="en" sz="2400" b="1" dirty="0">
              <a:solidFill>
                <a:srgbClr val="002060"/>
              </a:solidFill>
              <a:latin typeface="Times New Roman" panose="02020603050405020304" pitchFamily="18" charset="0"/>
              <a:cs typeface="Times New Roman" panose="02020603050405020304" pitchFamily="18" charset="0"/>
            </a:endParaRPr>
          </a:p>
        </p:txBody>
      </p:sp>
      <p:pic>
        <p:nvPicPr>
          <p:cNvPr id="7" name="Picture 2" descr="Related image">
            <a:extLst>
              <a:ext uri="{FF2B5EF4-FFF2-40B4-BE49-F238E27FC236}">
                <a16:creationId xmlns:a16="http://schemas.microsoft.com/office/drawing/2014/main" id="{260FE298-07FD-4531-AF7D-3C2F9169216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362200"/>
            <a:ext cx="91440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FCEC0AD-25B8-4ECA-9129-5E4C0A1D9C2A}"/>
              </a:ext>
            </a:extLst>
          </p:cNvPr>
          <p:cNvGrpSpPr/>
          <p:nvPr/>
        </p:nvGrpSpPr>
        <p:grpSpPr>
          <a:xfrm>
            <a:off x="-533400" y="685800"/>
            <a:ext cx="3662970" cy="2565400"/>
            <a:chOff x="304800" y="283750"/>
            <a:chExt cx="8534400" cy="5842000"/>
          </a:xfrm>
        </p:grpSpPr>
        <p:graphicFrame>
          <p:nvGraphicFramePr>
            <p:cNvPr id="10" name="Chart 9">
              <a:extLst>
                <a:ext uri="{FF2B5EF4-FFF2-40B4-BE49-F238E27FC236}">
                  <a16:creationId xmlns:a16="http://schemas.microsoft.com/office/drawing/2014/main" id="{3B0FAA10-9301-4628-9DE5-1D8191E75FFC}"/>
                </a:ext>
              </a:extLst>
            </p:cNvPr>
            <p:cNvGraphicFramePr/>
            <p:nvPr>
              <p:extLst>
                <p:ext uri="{D42A27DB-BD31-4B8C-83A1-F6EECF244321}">
                  <p14:modId xmlns:p14="http://schemas.microsoft.com/office/powerpoint/2010/main" val="1197116347"/>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0E7EE9B1-013A-45FA-AF9A-0DAAB501554F}"/>
                </a:ext>
              </a:extLst>
            </p:cNvPr>
            <p:cNvSpPr/>
            <p:nvPr/>
          </p:nvSpPr>
          <p:spPr>
            <a:xfrm>
              <a:off x="5886173" y="32047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2</a:t>
              </a:r>
            </a:p>
          </p:txBody>
        </p:sp>
        <p:sp>
          <p:nvSpPr>
            <p:cNvPr id="12" name="Rectangle 11">
              <a:extLst>
                <a:ext uri="{FF2B5EF4-FFF2-40B4-BE49-F238E27FC236}">
                  <a16:creationId xmlns:a16="http://schemas.microsoft.com/office/drawing/2014/main" id="{A0F35532-8DD5-42AC-BC84-76A30F1F0D5D}"/>
                </a:ext>
              </a:extLst>
            </p:cNvPr>
            <p:cNvSpPr/>
            <p:nvPr/>
          </p:nvSpPr>
          <p:spPr>
            <a:xfrm>
              <a:off x="5489883" y="4519535"/>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3</a:t>
              </a:r>
            </a:p>
          </p:txBody>
        </p:sp>
        <p:sp>
          <p:nvSpPr>
            <p:cNvPr id="13" name="Rectangle 12">
              <a:extLst>
                <a:ext uri="{FF2B5EF4-FFF2-40B4-BE49-F238E27FC236}">
                  <a16:creationId xmlns:a16="http://schemas.microsoft.com/office/drawing/2014/main" id="{3E04D947-7B61-4BAF-9EF4-3F9BF9503050}"/>
                </a:ext>
              </a:extLst>
            </p:cNvPr>
            <p:cNvSpPr/>
            <p:nvPr/>
          </p:nvSpPr>
          <p:spPr>
            <a:xfrm>
              <a:off x="4274705" y="52621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50" b="1" cap="none" spc="0" dirty="0">
                  <a:ln/>
                  <a:solidFill>
                    <a:schemeClr val="accent4"/>
                  </a:solidFill>
                  <a:effectLst/>
                </a:rPr>
                <a:t>4</a:t>
              </a:r>
            </a:p>
          </p:txBody>
        </p:sp>
        <p:sp>
          <p:nvSpPr>
            <p:cNvPr id="14" name="Rectangle 13">
              <a:extLst>
                <a:ext uri="{FF2B5EF4-FFF2-40B4-BE49-F238E27FC236}">
                  <a16:creationId xmlns:a16="http://schemas.microsoft.com/office/drawing/2014/main" id="{80E0F7A1-1219-4A6B-A2FA-36686FE7B2D7}"/>
                </a:ext>
              </a:extLst>
            </p:cNvPr>
            <p:cNvSpPr/>
            <p:nvPr/>
          </p:nvSpPr>
          <p:spPr>
            <a:xfrm>
              <a:off x="2926644" y="46525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5</a:t>
              </a:r>
            </a:p>
          </p:txBody>
        </p:sp>
        <p:sp>
          <p:nvSpPr>
            <p:cNvPr id="15" name="Rectangle 14">
              <a:extLst>
                <a:ext uri="{FF2B5EF4-FFF2-40B4-BE49-F238E27FC236}">
                  <a16:creationId xmlns:a16="http://schemas.microsoft.com/office/drawing/2014/main" id="{CA666846-C315-4608-838E-478E45772C45}"/>
                </a:ext>
              </a:extLst>
            </p:cNvPr>
            <p:cNvSpPr/>
            <p:nvPr/>
          </p:nvSpPr>
          <p:spPr>
            <a:xfrm>
              <a:off x="2607126" y="3285068"/>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6</a:t>
              </a:r>
            </a:p>
          </p:txBody>
        </p:sp>
        <p:sp>
          <p:nvSpPr>
            <p:cNvPr id="16" name="Rectangle 15">
              <a:extLst>
                <a:ext uri="{FF2B5EF4-FFF2-40B4-BE49-F238E27FC236}">
                  <a16:creationId xmlns:a16="http://schemas.microsoft.com/office/drawing/2014/main" id="{DF26ECF0-22CA-4801-B7BC-468099AFA05D}"/>
                </a:ext>
              </a:extLst>
            </p:cNvPr>
            <p:cNvSpPr/>
            <p:nvPr/>
          </p:nvSpPr>
          <p:spPr>
            <a:xfrm>
              <a:off x="3600172" y="1998705"/>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7</a:t>
              </a:r>
            </a:p>
          </p:txBody>
        </p:sp>
      </p:grpSp>
      <p:pic>
        <p:nvPicPr>
          <p:cNvPr id="17" name="Picture 2">
            <a:extLst>
              <a:ext uri="{FF2B5EF4-FFF2-40B4-BE49-F238E27FC236}">
                <a16:creationId xmlns:a16="http://schemas.microsoft.com/office/drawing/2014/main" id="{6CC4E39C-715A-4ED7-BF14-0642846A2EA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72200" y="766688"/>
            <a:ext cx="2640658" cy="2369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250A79A-56B8-4F6D-ABE5-1F946477808C}"/>
              </a:ext>
            </a:extLst>
          </p:cNvPr>
          <p:cNvPicPr>
            <a:picLocks noChangeAspect="1"/>
          </p:cNvPicPr>
          <p:nvPr/>
        </p:nvPicPr>
        <p:blipFill>
          <a:blip r:embed="rId6"/>
          <a:stretch>
            <a:fillRect/>
          </a:stretch>
        </p:blipFill>
        <p:spPr>
          <a:xfrm>
            <a:off x="3446828" y="731479"/>
            <a:ext cx="1783122" cy="1783122"/>
          </a:xfrm>
          <a:prstGeom prst="rect">
            <a:avLst/>
          </a:prstGeom>
        </p:spPr>
      </p:pic>
    </p:spTree>
    <p:extLst>
      <p:ext uri="{BB962C8B-B14F-4D97-AF65-F5344CB8AC3E}">
        <p14:creationId xmlns:p14="http://schemas.microsoft.com/office/powerpoint/2010/main" val="2676436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526297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Don’t include a graphic if it adds no value</a:t>
            </a:r>
          </a:p>
          <a:p>
            <a:pPr marL="1828800" lvl="3" indent="-457200">
              <a:buFont typeface="Wingdings" panose="05000000000000000000" pitchFamily="2" charset="2"/>
              <a:buChar char="Ø"/>
              <a:defRPr/>
            </a:pPr>
            <a:r>
              <a:rPr lang="en-US" sz="2400" dirty="0">
                <a:solidFill>
                  <a:srgbClr val="002060"/>
                </a:solidFill>
                <a:latin typeface="Book Antiqua" charset="0"/>
              </a:rPr>
              <a:t>No graphic for graphics sake!</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Keep slides simple </a:t>
            </a:r>
          </a:p>
          <a:p>
            <a:pPr marL="1828800" lvl="3" indent="-457200">
              <a:buFont typeface="Wingdings" panose="05000000000000000000" pitchFamily="2" charset="2"/>
              <a:buChar char="Ø"/>
              <a:defRPr/>
            </a:pPr>
            <a:r>
              <a:rPr lang="en-US" sz="2400" dirty="0">
                <a:solidFill>
                  <a:srgbClr val="002060"/>
                </a:solidFill>
                <a:latin typeface="Book Antiqua" charset="0"/>
              </a:rPr>
              <a:t>Be ready for detail question, include speaker notes if needed for ease of reference </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Slides should frame your conversation not be the conversation</a:t>
            </a:r>
          </a:p>
          <a:p>
            <a:pPr marL="1828800" lvl="3" indent="-457200">
              <a:buFont typeface="Wingdings" panose="05000000000000000000" pitchFamily="2" charset="2"/>
              <a:buChar char="Ø"/>
              <a:defRPr/>
            </a:pPr>
            <a:r>
              <a:rPr lang="en-US" sz="2400" dirty="0">
                <a:solidFill>
                  <a:srgbClr val="002060"/>
                </a:solidFill>
                <a:latin typeface="Book Antiqua" charset="0"/>
              </a:rPr>
              <a:t>Don’t just read the slides</a:t>
            </a:r>
          </a:p>
          <a:p>
            <a:pPr marL="1828800" lvl="3" indent="-457200">
              <a:buFont typeface="Wingdings" panose="05000000000000000000" pitchFamily="2" charset="2"/>
              <a:buChar char="Ø"/>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Make text readable from the back of the room</a:t>
            </a: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9161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378565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Speak slowly</a:t>
            </a:r>
          </a:p>
          <a:p>
            <a:pPr lvl="2">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 </a:t>
            </a:r>
          </a:p>
          <a:p>
            <a:pPr marL="1371600" lvl="2" indent="-457200">
              <a:buFont typeface="Wingdings" panose="05000000000000000000" pitchFamily="2" charset="2"/>
              <a:buChar char="v"/>
              <a:defRPr/>
            </a:pPr>
            <a:r>
              <a:rPr lang="en-US" sz="2400" dirty="0">
                <a:solidFill>
                  <a:srgbClr val="002060"/>
                </a:solidFill>
                <a:latin typeface="Book Antiqua" charset="0"/>
              </a:rPr>
              <a:t>Make eye contact with the audience</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Use a pointer and slide clicker as needed</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Practice with your team</a:t>
            </a: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25650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228600" y="13716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09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81000" y="762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
        <p:nvSpPr>
          <p:cNvPr id="7" name="TextBox 6">
            <a:extLst>
              <a:ext uri="{FF2B5EF4-FFF2-40B4-BE49-F238E27FC236}">
                <a16:creationId xmlns:a16="http://schemas.microsoft.com/office/drawing/2014/main" id="{4BD50BC4-4023-4396-A7C7-8FD6B63F8071}"/>
              </a:ext>
            </a:extLst>
          </p:cNvPr>
          <p:cNvSpPr txBox="1"/>
          <p:nvPr/>
        </p:nvSpPr>
        <p:spPr>
          <a:xfrm>
            <a:off x="3464" y="1600200"/>
            <a:ext cx="8655314" cy="1938992"/>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Good proposal stems from a good concept. The best proposals are those to which the reviewers </a:t>
            </a:r>
            <a:r>
              <a:rPr kumimoji="0" lang="en-US" sz="2400" b="0" i="0" u="none" strike="noStrike" kern="1200" cap="none" spc="0" normalizeH="0" baseline="0" noProof="0" dirty="0" err="1">
                <a:ln>
                  <a:noFill/>
                </a:ln>
                <a:solidFill>
                  <a:srgbClr val="002060"/>
                </a:solidFill>
                <a:effectLst/>
                <a:uLnTx/>
                <a:uFillTx/>
                <a:latin typeface="Book Antiqua" charset="0"/>
                <a:ea typeface="ＭＳ Ｐゴシック" charset="0"/>
              </a:rPr>
              <a:t>respon</a:t>
            </a:r>
            <a:r>
              <a:rPr lang="en-US" sz="2400" dirty="0">
                <a:solidFill>
                  <a:srgbClr val="002060"/>
                </a:solidFill>
                <a:latin typeface="Book Antiqua" charset="0"/>
              </a:rPr>
              <a:t>d, “Of course, I wish I had thought of that!” – National Science Foundation, Directorate for Education and Human Resources.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12611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52431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Problem Statement Definition</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Background Research</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Writing Assignments and Milestones</a:t>
            </a:r>
          </a:p>
          <a:p>
            <a:pPr marR="0" lvl="1" algn="l" defTabSz="914400" rtl="0" eaLnBrk="1" fontAlgn="base" latinLnBrk="0" hangingPunct="1">
              <a:lnSpc>
                <a:spcPct val="100000"/>
              </a:lnSpc>
              <a:spcBef>
                <a:spcPct val="0"/>
              </a:spcBef>
              <a:spcAft>
                <a:spcPct val="0"/>
              </a:spcAft>
              <a:buClrTx/>
              <a:buSzTx/>
              <a:tabLst/>
              <a:defRPr/>
            </a:pPr>
            <a:r>
              <a:rPr lang="en-US" sz="2400" dirty="0">
                <a:solidFill>
                  <a:srgbClr val="002060"/>
                </a:solidFill>
                <a:latin typeface="Book Antiqua" charset="0"/>
              </a:rPr>
              <a:t>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Budget preparation and Approval</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Schedule preparation and Approvals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5470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Review Outline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931508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26561D5-A5AD-4F24-8376-EBDE4088FA58}"/>
              </a:ext>
            </a:extLst>
          </p:cNvPr>
          <p:cNvSpPr txBox="1">
            <a:spLocks/>
          </p:cNvSpPr>
          <p:nvPr/>
        </p:nvSpPr>
        <p:spPr>
          <a:xfrm>
            <a:off x="190500" y="762000"/>
            <a:ext cx="8763000" cy="34290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Overview of Project Management</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Overview of Agile and Kanban</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Trello for Project Management</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Exercise </a:t>
            </a:r>
          </a:p>
        </p:txBody>
      </p:sp>
    </p:spTree>
    <p:extLst>
      <p:ext uri="{BB962C8B-B14F-4D97-AF65-F5344CB8AC3E}">
        <p14:creationId xmlns:p14="http://schemas.microsoft.com/office/powerpoint/2010/main" val="3008713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46166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On Monday?</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11308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the office confus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055" y="762000"/>
            <a:ext cx="5257800" cy="35599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219200" y="36653"/>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What is Project Management?</a:t>
            </a:r>
            <a:r>
              <a:rPr lang="en-US" sz="2800" dirty="0">
                <a:latin typeface="Arial" panose="020B0604020202020204" pitchFamily="34" charset="0"/>
                <a:ea typeface="+mn-ea"/>
                <a:cs typeface="Arial" panose="020B0604020202020204" pitchFamily="34" charset="0"/>
              </a:rPr>
              <a:t> </a:t>
            </a:r>
          </a:p>
        </p:txBody>
      </p:sp>
      <p:sp>
        <p:nvSpPr>
          <p:cNvPr id="6" name="TextBox 5"/>
          <p:cNvSpPr txBox="1"/>
          <p:nvPr/>
        </p:nvSpPr>
        <p:spPr>
          <a:xfrm>
            <a:off x="76200" y="4356259"/>
            <a:ext cx="8794845" cy="1739741"/>
          </a:xfrm>
          <a:prstGeom prst="rect">
            <a:avLst/>
          </a:prstGeom>
        </p:spPr>
        <p:txBody>
          <a:bodyPr/>
          <a:lstStyle>
            <a:defPPr>
              <a:defRPr lang="en-US"/>
            </a:defPPr>
            <a:lvl1pPr marL="457200" indent="-457200" defTabSz="685800" fontAlgn="base">
              <a:spcBef>
                <a:spcPct val="0"/>
              </a:spcBef>
              <a:spcAft>
                <a:spcPct val="0"/>
              </a:spcAft>
              <a:buFont typeface="Wingdings" panose="05000000000000000000" pitchFamily="2" charset="2"/>
              <a:buChar char="q"/>
              <a:defRPr sz="2800" b="0">
                <a:solidFill>
                  <a:srgbClr val="002060"/>
                </a:solidFill>
                <a:latin typeface="Times New Roman" panose="02020603050405020304" pitchFamily="18" charset="0"/>
                <a:ea typeface="ＭＳ Ｐゴシック" charset="0"/>
                <a:cs typeface="Times New Roman" panose="02020603050405020304" pitchFamily="18" charset="0"/>
              </a:defRPr>
            </a:lvl1pPr>
            <a:lvl2pPr algn="ctr" fontAlgn="base">
              <a:spcBef>
                <a:spcPct val="0"/>
              </a:spcBef>
              <a:spcAft>
                <a:spcPct val="0"/>
              </a:spcAft>
              <a:defRPr sz="5400">
                <a:solidFill>
                  <a:schemeClr val="tx2"/>
                </a:solidFill>
                <a:latin typeface="Book Antiqua" charset="0"/>
                <a:ea typeface="ＭＳ Ｐゴシック" charset="0"/>
                <a:cs typeface="ＭＳ Ｐゴシック" charset="0"/>
              </a:defRPr>
            </a:lvl2pPr>
            <a:lvl3pPr algn="ctr" fontAlgn="base">
              <a:spcBef>
                <a:spcPct val="0"/>
              </a:spcBef>
              <a:spcAft>
                <a:spcPct val="0"/>
              </a:spcAft>
              <a:defRPr sz="5400">
                <a:solidFill>
                  <a:schemeClr val="tx2"/>
                </a:solidFill>
                <a:latin typeface="Book Antiqua" charset="0"/>
                <a:ea typeface="ＭＳ Ｐゴシック" charset="0"/>
                <a:cs typeface="ＭＳ Ｐゴシック" charset="0"/>
              </a:defRPr>
            </a:lvl3pPr>
            <a:lvl4pPr algn="ctr" fontAlgn="base">
              <a:spcBef>
                <a:spcPct val="0"/>
              </a:spcBef>
              <a:spcAft>
                <a:spcPct val="0"/>
              </a:spcAft>
              <a:defRPr sz="5400">
                <a:solidFill>
                  <a:schemeClr val="tx2"/>
                </a:solidFill>
                <a:latin typeface="Book Antiqua" charset="0"/>
                <a:ea typeface="ＭＳ Ｐゴシック" charset="0"/>
                <a:cs typeface="ＭＳ Ｐゴシック" charset="0"/>
              </a:defRPr>
            </a:lvl4pPr>
            <a:lvl5pPr algn="ctr" fontAlgn="base">
              <a:spcBef>
                <a:spcPct val="0"/>
              </a:spcBef>
              <a:spcAft>
                <a:spcPct val="0"/>
              </a:spcAft>
              <a:defRPr sz="5400">
                <a:solidFill>
                  <a:schemeClr val="tx2"/>
                </a:solidFill>
                <a:latin typeface="Book Antiqua" charset="0"/>
                <a:ea typeface="ＭＳ Ｐゴシック" charset="0"/>
                <a:cs typeface="ＭＳ Ｐゴシック"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buFont typeface="Wingdings" panose="05000000000000000000" pitchFamily="2" charset="2"/>
              <a:buChar char="v"/>
            </a:pPr>
            <a:r>
              <a:rPr lang="en-US" sz="2400" dirty="0"/>
              <a:t>Framework for Managing a Project from Start to Finish</a:t>
            </a:r>
          </a:p>
          <a:p>
            <a:pPr>
              <a:buFont typeface="Wingdings" panose="05000000000000000000" pitchFamily="2" charset="2"/>
              <a:buChar char="v"/>
            </a:pPr>
            <a:endParaRPr lang="en-US" sz="1800" dirty="0"/>
          </a:p>
          <a:p>
            <a:pPr>
              <a:buFont typeface="Wingdings" panose="05000000000000000000" pitchFamily="2" charset="2"/>
              <a:buChar char="v"/>
            </a:pPr>
            <a:r>
              <a:rPr lang="en-US" sz="2400" dirty="0"/>
              <a:t>Discipline – but an art, not a science </a:t>
            </a:r>
          </a:p>
        </p:txBody>
      </p:sp>
      <p:sp>
        <p:nvSpPr>
          <p:cNvPr id="2" name="Slide Number Placeholder 1"/>
          <p:cNvSpPr>
            <a:spLocks noGrp="1"/>
          </p:cNvSpPr>
          <p:nvPr>
            <p:ph type="sldNum" sz="quarter" idx="12"/>
          </p:nvPr>
        </p:nvSpPr>
        <p:spPr/>
        <p:txBody>
          <a:bodyPr/>
          <a:lstStyle/>
          <a:p>
            <a:fld id="{18C842D8-58CA-4BF8-92A4-01276D9F6950}" type="slidenum">
              <a:rPr lang="en-US" smtClean="0"/>
              <a:t>63</a:t>
            </a:fld>
            <a:endParaRPr lang="en-US"/>
          </a:p>
        </p:txBody>
      </p:sp>
    </p:spTree>
    <p:extLst>
      <p:ext uri="{BB962C8B-B14F-4D97-AF65-F5344CB8AC3E}">
        <p14:creationId xmlns:p14="http://schemas.microsoft.com/office/powerpoint/2010/main" val="966866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ablecross.com/files/ai-graph-solution.jpg"/>
          <p:cNvPicPr>
            <a:picLocks noChangeAspect="1" noChangeArrowheads="1"/>
          </p:cNvPicPr>
          <p:nvPr/>
        </p:nvPicPr>
        <p:blipFill>
          <a:blip r:embed="rId3" cstate="print"/>
          <a:srcRect/>
          <a:stretch>
            <a:fillRect/>
          </a:stretch>
        </p:blipFill>
        <p:spPr bwMode="auto">
          <a:xfrm>
            <a:off x="228601" y="1905000"/>
            <a:ext cx="4114800" cy="3268285"/>
          </a:xfrm>
          <a:prstGeom prst="rect">
            <a:avLst/>
          </a:prstGeom>
          <a:noFill/>
        </p:spPr>
      </p:pic>
      <p:pic>
        <p:nvPicPr>
          <p:cNvPr id="4098"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52600"/>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895600"/>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205199"/>
            <a:ext cx="1905000"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4572000" y="3371850"/>
            <a:ext cx="914400" cy="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62600" y="1295400"/>
            <a:ext cx="457200" cy="369332"/>
          </a:xfrm>
          <a:prstGeom prst="rect">
            <a:avLst/>
          </a:prstGeom>
          <a:noFill/>
        </p:spPr>
        <p:txBody>
          <a:bodyPr wrap="square" rtlCol="0">
            <a:spAutoFit/>
          </a:bodyPr>
          <a:lstStyle/>
          <a:p>
            <a:r>
              <a:rPr lang="en-US" dirty="0"/>
              <a:t>1. </a:t>
            </a:r>
          </a:p>
        </p:txBody>
      </p:sp>
      <p:sp>
        <p:nvSpPr>
          <p:cNvPr id="11" name="TextBox 10"/>
          <p:cNvSpPr txBox="1"/>
          <p:nvPr/>
        </p:nvSpPr>
        <p:spPr>
          <a:xfrm>
            <a:off x="5587340" y="2526475"/>
            <a:ext cx="457200" cy="369332"/>
          </a:xfrm>
          <a:prstGeom prst="rect">
            <a:avLst/>
          </a:prstGeom>
          <a:noFill/>
        </p:spPr>
        <p:txBody>
          <a:bodyPr wrap="square" rtlCol="0">
            <a:spAutoFit/>
          </a:bodyPr>
          <a:lstStyle/>
          <a:p>
            <a:r>
              <a:rPr lang="en-US" dirty="0"/>
              <a:t>2. </a:t>
            </a:r>
          </a:p>
        </p:txBody>
      </p:sp>
      <p:sp>
        <p:nvSpPr>
          <p:cNvPr id="12" name="TextBox 11"/>
          <p:cNvSpPr txBox="1"/>
          <p:nvPr/>
        </p:nvSpPr>
        <p:spPr>
          <a:xfrm>
            <a:off x="5638800" y="3835867"/>
            <a:ext cx="457200" cy="369332"/>
          </a:xfrm>
          <a:prstGeom prst="rect">
            <a:avLst/>
          </a:prstGeom>
          <a:noFill/>
        </p:spPr>
        <p:txBody>
          <a:bodyPr wrap="square" rtlCol="0">
            <a:spAutoFit/>
          </a:bodyPr>
          <a:lstStyle/>
          <a:p>
            <a:r>
              <a:rPr lang="en-US" dirty="0"/>
              <a:t>3. </a:t>
            </a:r>
          </a:p>
        </p:txBody>
      </p:sp>
      <p:sp>
        <p:nvSpPr>
          <p:cNvPr id="16" name="Title 1"/>
          <p:cNvSpPr>
            <a:spLocks noGrp="1"/>
          </p:cNvSpPr>
          <p:nvPr>
            <p:ph type="title"/>
          </p:nvPr>
        </p:nvSpPr>
        <p:spPr>
          <a:xfrm>
            <a:off x="1327244" y="-16566"/>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Project Management Principles</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64</a:t>
            </a:fld>
            <a:endParaRPr lang="en-US"/>
          </a:p>
        </p:txBody>
      </p:sp>
    </p:spTree>
    <p:extLst>
      <p:ext uri="{BB962C8B-B14F-4D97-AF65-F5344CB8AC3E}">
        <p14:creationId xmlns:p14="http://schemas.microsoft.com/office/powerpoint/2010/main" val="3945566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1066800"/>
            <a:ext cx="8686799" cy="4235512"/>
            <a:chOff x="228601" y="1447800"/>
            <a:chExt cx="8686799" cy="4235512"/>
          </a:xfrm>
        </p:grpSpPr>
        <p:sp>
          <p:nvSpPr>
            <p:cNvPr id="7" name="TextBox 6"/>
            <p:cNvSpPr txBox="1"/>
            <p:nvPr/>
          </p:nvSpPr>
          <p:spPr>
            <a:xfrm>
              <a:off x="228601" y="1447800"/>
              <a:ext cx="8686799" cy="867930"/>
            </a:xfrm>
            <a:prstGeom prst="rect">
              <a:avLst/>
            </a:prstGeom>
            <a:noFill/>
            <a:effectLst/>
          </p:spPr>
          <p:txBody>
            <a:bodyPr wrap="square" rtlCol="0">
              <a:spAutoFit/>
            </a:bodyPr>
            <a:lstStyle/>
            <a:p>
              <a:pPr>
                <a:lnSpc>
                  <a:spcPct val="90000"/>
                </a:lnSpc>
                <a:spcAft>
                  <a:spcPts val="600"/>
                </a:spcAft>
              </a:pPr>
              <a:r>
                <a:rPr lang="en-US" sz="2800" dirty="0">
                  <a:solidFill>
                    <a:srgbClr val="002060"/>
                  </a:solidFill>
                  <a:latin typeface="Times New Roman" panose="02020603050405020304" pitchFamily="18" charset="0"/>
                  <a:cs typeface="Times New Roman" panose="02020603050405020304" pitchFamily="18" charset="0"/>
                </a:rPr>
                <a:t>             - A </a:t>
              </a:r>
              <a:r>
                <a:rPr lang="en-US" sz="2800" i="1" dirty="0">
                  <a:solidFill>
                    <a:srgbClr val="002060"/>
                  </a:solidFill>
                  <a:latin typeface="Times New Roman" panose="02020603050405020304" pitchFamily="18" charset="0"/>
                  <a:cs typeface="Times New Roman" panose="02020603050405020304" pitchFamily="18" charset="0"/>
                </a:rPr>
                <a:t>temporary</a:t>
              </a:r>
              <a:r>
                <a:rPr lang="en-US" sz="2800" dirty="0">
                  <a:solidFill>
                    <a:srgbClr val="002060"/>
                  </a:solidFill>
                  <a:latin typeface="Times New Roman" panose="02020603050405020304" pitchFamily="18" charset="0"/>
                  <a:cs typeface="Times New Roman" panose="02020603050405020304" pitchFamily="18" charset="0"/>
                </a:rPr>
                <a:t> endeavor undertaken to create a </a:t>
              </a:r>
              <a:r>
                <a:rPr lang="en-US" sz="2800" i="1" dirty="0">
                  <a:solidFill>
                    <a:srgbClr val="002060"/>
                  </a:solidFill>
                  <a:latin typeface="Times New Roman" panose="02020603050405020304" pitchFamily="18" charset="0"/>
                  <a:cs typeface="Times New Roman" panose="02020603050405020304" pitchFamily="18" charset="0"/>
                </a:rPr>
                <a:t>unique</a:t>
              </a:r>
              <a:r>
                <a:rPr lang="en-US" sz="2800" dirty="0">
                  <a:solidFill>
                    <a:srgbClr val="002060"/>
                  </a:solidFill>
                  <a:latin typeface="Times New Roman" panose="02020603050405020304" pitchFamily="18" charset="0"/>
                  <a:cs typeface="Times New Roman" panose="02020603050405020304" pitchFamily="18" charset="0"/>
                </a:rPr>
                <a:t> product, service, or result.</a:t>
              </a:r>
              <a:endParaRPr lang="en-US" sz="2800" baseline="30000" dirty="0">
                <a:solidFill>
                  <a:srgbClr val="00206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28601" y="1447800"/>
              <a:ext cx="7960425" cy="480131"/>
            </a:xfrm>
            <a:prstGeom prst="rect">
              <a:avLst/>
            </a:prstGeom>
            <a:noFill/>
            <a:effectLst/>
          </p:spPr>
          <p:txBody>
            <a:bodyPr wrap="square" rtlCol="0">
              <a:spAutoFit/>
            </a:bodyPr>
            <a:lstStyle/>
            <a:p>
              <a:pPr>
                <a:lnSpc>
                  <a:spcPct val="90000"/>
                </a:lnSpc>
                <a:spcAft>
                  <a:spcPts val="600"/>
                </a:spcAft>
              </a:pPr>
              <a:r>
                <a:rPr lang="en-US" sz="2800" b="1" dirty="0">
                  <a:latin typeface="Times New Roman" panose="02020603050405020304" pitchFamily="18" charset="0"/>
                  <a:cs typeface="Times New Roman" panose="02020603050405020304" pitchFamily="18" charset="0"/>
                </a:rPr>
                <a:t>Project</a:t>
              </a:r>
              <a:endParaRPr lang="en-US" sz="2800" baseline="30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3401" y="2528602"/>
              <a:ext cx="5334000" cy="3154710"/>
            </a:xfrm>
            <a:prstGeom prst="rect">
              <a:avLst/>
            </a:prstGeom>
            <a:noFill/>
          </p:spPr>
          <p:txBody>
            <a:bodyPr wrap="square" rtlCol="0">
              <a:spAutoFit/>
            </a:bodyPr>
            <a:lstStyle/>
            <a:p>
              <a:pPr>
                <a:spcAft>
                  <a:spcPts val="1200"/>
                </a:spcAft>
              </a:pPr>
              <a:r>
                <a:rPr lang="en-US" sz="2400" b="1" i="1" u="sng" dirty="0">
                  <a:solidFill>
                    <a:srgbClr val="002060"/>
                  </a:solidFill>
                  <a:latin typeface="Times New Roman" panose="02020603050405020304" pitchFamily="18" charset="0"/>
                  <a:cs typeface="Times New Roman" panose="02020603050405020304" pitchFamily="18" charset="0"/>
                </a:rPr>
                <a:t>Temporary / Not Ongoing</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Definite beginning and end</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Does not mean a short duration</a:t>
              </a:r>
            </a:p>
            <a:p>
              <a:pPr>
                <a:spcBef>
                  <a:spcPts val="600"/>
                </a:spcBef>
                <a:spcAft>
                  <a:spcPts val="1200"/>
                </a:spcAft>
              </a:pPr>
              <a:r>
                <a:rPr lang="en-US" sz="2400" b="1" i="1" u="sng" dirty="0">
                  <a:solidFill>
                    <a:srgbClr val="002060"/>
                  </a:solidFill>
                  <a:latin typeface="Times New Roman" panose="02020603050405020304" pitchFamily="18" charset="0"/>
                  <a:cs typeface="Times New Roman" panose="02020603050405020304" pitchFamily="18" charset="0"/>
                </a:rPr>
                <a:t>Unique</a:t>
              </a:r>
              <a:endParaRPr lang="en-US" sz="2400" b="1" dirty="0">
                <a:solidFill>
                  <a:srgbClr val="002060"/>
                </a:solidFill>
                <a:latin typeface="Times New Roman" panose="02020603050405020304" pitchFamily="18" charset="0"/>
                <a:cs typeface="Times New Roman" panose="02020603050405020304" pitchFamily="18" charset="0"/>
              </a:endParaRP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Outcome is a unique deliverable</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Could come in the form of either products, services or results</a:t>
              </a:r>
            </a:p>
          </p:txBody>
        </p:sp>
      </p:grpSp>
      <p:pic>
        <p:nvPicPr>
          <p:cNvPr id="7169" name="Picture 1"/>
          <p:cNvPicPr>
            <a:picLocks noChangeAspect="1" noChangeArrowheads="1"/>
          </p:cNvPicPr>
          <p:nvPr/>
        </p:nvPicPr>
        <p:blipFill>
          <a:blip r:embed="rId3" cstate="print"/>
          <a:srcRect/>
          <a:stretch>
            <a:fillRect/>
          </a:stretch>
        </p:blipFill>
        <p:spPr bwMode="auto">
          <a:xfrm>
            <a:off x="6096000" y="2603822"/>
            <a:ext cx="2318031" cy="2619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itle 1"/>
          <p:cNvSpPr>
            <a:spLocks noGrp="1"/>
          </p:cNvSpPr>
          <p:nvPr>
            <p:ph type="title"/>
          </p:nvPr>
        </p:nvSpPr>
        <p:spPr>
          <a:xfrm>
            <a:off x="1219200" y="-12878"/>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Definition of a Project</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hape 23"/>
          <p:cNvCxnSpPr>
            <a:stCxn id="29" idx="2"/>
            <a:endCxn id="30" idx="0"/>
          </p:cNvCxnSpPr>
          <p:nvPr/>
        </p:nvCxnSpPr>
        <p:spPr>
          <a:xfrm rot="5400000">
            <a:off x="4076700" y="3257427"/>
            <a:ext cx="1219200" cy="1588"/>
          </a:xfrm>
          <a:prstGeom prst="bentConnector3">
            <a:avLst>
              <a:gd name="adj1" fmla="val 50000"/>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090252" y="3015179"/>
            <a:ext cx="3200400" cy="457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hape 14"/>
          <p:cNvCxnSpPr>
            <a:stCxn id="31" idx="3"/>
            <a:endCxn id="29" idx="0"/>
          </p:cNvCxnSpPr>
          <p:nvPr/>
        </p:nvCxnSpPr>
        <p:spPr>
          <a:xfrm>
            <a:off x="3284583" y="1352427"/>
            <a:ext cx="1401717" cy="533400"/>
          </a:xfrm>
          <a:prstGeom prst="bentConnector2">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30" idx="2"/>
            <a:endCxn id="32" idx="1"/>
          </p:cNvCxnSpPr>
          <p:nvPr/>
        </p:nvCxnSpPr>
        <p:spPr>
          <a:xfrm rot="16200000" flipH="1">
            <a:off x="5242741" y="4072585"/>
            <a:ext cx="457200" cy="1570083"/>
          </a:xfrm>
          <a:prstGeom prst="bentConnector2">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30" idx="1"/>
            <a:endCxn id="29" idx="1"/>
          </p:cNvCxnSpPr>
          <p:nvPr/>
        </p:nvCxnSpPr>
        <p:spPr>
          <a:xfrm rot="10800000">
            <a:off x="3810000" y="2266827"/>
            <a:ext cx="1588" cy="1981200"/>
          </a:xfrm>
          <a:prstGeom prst="curvedConnector3">
            <a:avLst>
              <a:gd name="adj1" fmla="val 51183895"/>
            </a:avLst>
          </a:prstGeom>
          <a:ln w="6032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30" idx="3"/>
            <a:endCxn id="29" idx="3"/>
          </p:cNvCxnSpPr>
          <p:nvPr/>
        </p:nvCxnSpPr>
        <p:spPr>
          <a:xfrm flipV="1">
            <a:off x="5562600" y="2266827"/>
            <a:ext cx="1588" cy="1981200"/>
          </a:xfrm>
          <a:prstGeom prst="curvedConnector3">
            <a:avLst>
              <a:gd name="adj1" fmla="val 51983643"/>
            </a:avLst>
          </a:prstGeom>
          <a:ln w="6032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2772791" y="2764971"/>
            <a:ext cx="3814950" cy="914400"/>
          </a:xfrm>
          <a:prstGeom prst="flowChartProcess">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tx1"/>
                </a:solidFill>
              </a:rPr>
              <a:t>Monitoring &amp; Controlling</a:t>
            </a:r>
          </a:p>
        </p:txBody>
      </p:sp>
      <p:sp>
        <p:nvSpPr>
          <p:cNvPr id="29" name="Flowchart: Process 28"/>
          <p:cNvSpPr/>
          <p:nvPr/>
        </p:nvSpPr>
        <p:spPr>
          <a:xfrm>
            <a:off x="3810000" y="1885827"/>
            <a:ext cx="1752600" cy="762000"/>
          </a:xfrm>
          <a:prstGeom prst="flowChartProcess">
            <a:avLst/>
          </a:prstGeom>
          <a:solidFill>
            <a:srgbClr val="DFBD17"/>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30" name="Flowchart: Process 29"/>
          <p:cNvSpPr/>
          <p:nvPr/>
        </p:nvSpPr>
        <p:spPr>
          <a:xfrm>
            <a:off x="3810000" y="3867027"/>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31" name="Flowchart: Process 30"/>
          <p:cNvSpPr/>
          <p:nvPr/>
        </p:nvSpPr>
        <p:spPr>
          <a:xfrm>
            <a:off x="1531983" y="971427"/>
            <a:ext cx="1752600" cy="762000"/>
          </a:xfrm>
          <a:prstGeom prst="flowChartProcess">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32" name="Flowchart: Process 31"/>
          <p:cNvSpPr/>
          <p:nvPr/>
        </p:nvSpPr>
        <p:spPr>
          <a:xfrm>
            <a:off x="6256383" y="4705227"/>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19" name="Title 1"/>
          <p:cNvSpPr txBox="1">
            <a:spLocks/>
          </p:cNvSpPr>
          <p:nvPr/>
        </p:nvSpPr>
        <p:spPr>
          <a:xfrm>
            <a:off x="1320989" y="63942"/>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Project Lifecycle: Five(</a:t>
            </a:r>
            <a:r>
              <a:rPr lang="en-US" sz="3200" b="1" dirty="0" err="1">
                <a:solidFill>
                  <a:srgbClr val="002060"/>
                </a:solidFill>
                <a:latin typeface="Times New Roman" panose="02020603050405020304" pitchFamily="18" charset="0"/>
                <a:ea typeface="+mn-ea"/>
                <a:cs typeface="Times New Roman" panose="02020603050405020304" pitchFamily="18" charset="0"/>
              </a:rPr>
              <a:t>ish</a:t>
            </a:r>
            <a:r>
              <a:rPr lang="en-US" sz="3200" b="1" dirty="0">
                <a:solidFill>
                  <a:srgbClr val="002060"/>
                </a:solidFill>
                <a:latin typeface="Times New Roman" panose="02020603050405020304" pitchFamily="18" charset="0"/>
                <a:ea typeface="+mn-ea"/>
                <a:cs typeface="Times New Roman" panose="02020603050405020304" pitchFamily="18" charset="0"/>
              </a:rPr>
              <a:t>) Phases </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p:bldP spid="29" grpId="0" animBg="1"/>
      <p:bldP spid="30" grpId="0" animBg="1"/>
      <p:bldP spid="31" grpId="0" animBg="1"/>
      <p:bldP spid="3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572000" y="3153136"/>
            <a:ext cx="4038600" cy="1215717"/>
          </a:xfrm>
          <a:prstGeom prst="rect">
            <a:avLst/>
          </a:prstGeom>
          <a:noFill/>
        </p:spPr>
        <p:txBody>
          <a:bodyPr wrap="square" rtlCol="0">
            <a:spAutoFit/>
          </a:bodyPr>
          <a:lstStyle/>
          <a:p>
            <a:pPr algn="ctr">
              <a:spcAft>
                <a:spcPts val="600"/>
              </a:spcAft>
            </a:pPr>
            <a:r>
              <a:rPr lang="en-US" sz="2800" b="1" i="1" u="sng" dirty="0"/>
              <a:t>Review</a:t>
            </a:r>
          </a:p>
          <a:p>
            <a:pPr algn="ctr">
              <a:spcAft>
                <a:spcPts val="600"/>
              </a:spcAft>
            </a:pPr>
            <a:r>
              <a:rPr lang="en-US" sz="2000" dirty="0">
                <a:solidFill>
                  <a:schemeClr val="tx1">
                    <a:lumMod val="65000"/>
                    <a:lumOff val="35000"/>
                  </a:schemeClr>
                </a:solidFill>
              </a:rPr>
              <a:t>Were expectations</a:t>
            </a:r>
            <a:br>
              <a:rPr lang="en-US" sz="2000" dirty="0">
                <a:solidFill>
                  <a:schemeClr val="tx1">
                    <a:lumMod val="65000"/>
                    <a:lumOff val="35000"/>
                  </a:schemeClr>
                </a:solidFill>
              </a:rPr>
            </a:br>
            <a:r>
              <a:rPr lang="en-US" sz="2000" dirty="0">
                <a:solidFill>
                  <a:schemeClr val="tx1">
                    <a:lumMod val="65000"/>
                    <a:lumOff val="35000"/>
                  </a:schemeClr>
                </a:solidFill>
              </a:rPr>
              <a:t>met?</a:t>
            </a:r>
          </a:p>
        </p:txBody>
      </p:sp>
      <p:sp>
        <p:nvSpPr>
          <p:cNvPr id="17" name="TextBox 16"/>
          <p:cNvSpPr txBox="1"/>
          <p:nvPr/>
        </p:nvSpPr>
        <p:spPr>
          <a:xfrm>
            <a:off x="533400" y="3153136"/>
            <a:ext cx="4038600" cy="1523494"/>
          </a:xfrm>
          <a:prstGeom prst="rect">
            <a:avLst/>
          </a:prstGeom>
          <a:noFill/>
        </p:spPr>
        <p:txBody>
          <a:bodyPr wrap="square" rtlCol="0">
            <a:spAutoFit/>
          </a:bodyPr>
          <a:lstStyle/>
          <a:p>
            <a:pPr algn="ctr">
              <a:spcAft>
                <a:spcPts val="600"/>
              </a:spcAft>
            </a:pPr>
            <a:r>
              <a:rPr lang="en-US" sz="2800" b="1" i="1" u="sng" dirty="0"/>
              <a:t>Manage</a:t>
            </a:r>
          </a:p>
          <a:p>
            <a:pPr algn="ctr">
              <a:spcAft>
                <a:spcPts val="600"/>
              </a:spcAft>
            </a:pPr>
            <a:r>
              <a:rPr lang="en-US" sz="2000" dirty="0">
                <a:solidFill>
                  <a:schemeClr val="tx1">
                    <a:lumMod val="65000"/>
                    <a:lumOff val="35000"/>
                  </a:schemeClr>
                </a:solidFill>
              </a:rPr>
              <a:t>Task, action,</a:t>
            </a:r>
            <a:br>
              <a:rPr lang="en-US" sz="2000" dirty="0">
                <a:solidFill>
                  <a:schemeClr val="tx1">
                    <a:lumMod val="65000"/>
                    <a:lumOff val="35000"/>
                  </a:schemeClr>
                </a:solidFill>
              </a:rPr>
            </a:br>
            <a:r>
              <a:rPr lang="en-US" sz="2000" dirty="0">
                <a:solidFill>
                  <a:schemeClr val="tx1">
                    <a:lumMod val="65000"/>
                    <a:lumOff val="35000"/>
                  </a:schemeClr>
                </a:solidFill>
              </a:rPr>
              <a:t>communication &amp;</a:t>
            </a:r>
            <a:br>
              <a:rPr lang="en-US" sz="2000" dirty="0">
                <a:solidFill>
                  <a:schemeClr val="tx1">
                    <a:lumMod val="65000"/>
                    <a:lumOff val="35000"/>
                  </a:schemeClr>
                </a:solidFill>
              </a:rPr>
            </a:br>
            <a:r>
              <a:rPr lang="en-US" sz="2000" dirty="0">
                <a:solidFill>
                  <a:schemeClr val="tx1">
                    <a:lumMod val="65000"/>
                    <a:lumOff val="35000"/>
                  </a:schemeClr>
                </a:solidFill>
              </a:rPr>
              <a:t>resource management</a:t>
            </a:r>
          </a:p>
        </p:txBody>
      </p:sp>
      <p:sp>
        <p:nvSpPr>
          <p:cNvPr id="15" name="TextBox 14"/>
          <p:cNvSpPr txBox="1"/>
          <p:nvPr/>
        </p:nvSpPr>
        <p:spPr>
          <a:xfrm>
            <a:off x="533400" y="790936"/>
            <a:ext cx="4038600" cy="1215717"/>
          </a:xfrm>
          <a:prstGeom prst="rect">
            <a:avLst/>
          </a:prstGeom>
          <a:noFill/>
        </p:spPr>
        <p:txBody>
          <a:bodyPr wrap="square" rtlCol="0">
            <a:spAutoFit/>
          </a:bodyPr>
          <a:lstStyle/>
          <a:p>
            <a:pPr algn="ctr">
              <a:spcAft>
                <a:spcPts val="600"/>
              </a:spcAft>
            </a:pPr>
            <a:r>
              <a:rPr lang="en-US" sz="2800" b="1" i="1" u="sng" dirty="0"/>
              <a:t>Define</a:t>
            </a:r>
          </a:p>
          <a:p>
            <a:pPr algn="ctr">
              <a:spcAft>
                <a:spcPts val="600"/>
              </a:spcAft>
            </a:pPr>
            <a:r>
              <a:rPr lang="en-US" sz="2000" dirty="0">
                <a:solidFill>
                  <a:schemeClr val="tx1">
                    <a:lumMod val="65000"/>
                    <a:lumOff val="35000"/>
                  </a:schemeClr>
                </a:solidFill>
              </a:rPr>
              <a:t>Clarify the request</a:t>
            </a:r>
            <a:br>
              <a:rPr lang="en-US" sz="2000" dirty="0">
                <a:solidFill>
                  <a:schemeClr val="tx1">
                    <a:lumMod val="65000"/>
                    <a:lumOff val="35000"/>
                  </a:schemeClr>
                </a:solidFill>
              </a:rPr>
            </a:br>
            <a:r>
              <a:rPr lang="en-US" sz="2000" dirty="0">
                <a:solidFill>
                  <a:schemeClr val="tx1">
                    <a:lumMod val="65000"/>
                    <a:lumOff val="35000"/>
                  </a:schemeClr>
                </a:solidFill>
              </a:rPr>
              <a:t>and objectives</a:t>
            </a:r>
          </a:p>
        </p:txBody>
      </p:sp>
      <p:sp>
        <p:nvSpPr>
          <p:cNvPr id="14" name="TextBox 13"/>
          <p:cNvSpPr txBox="1"/>
          <p:nvPr/>
        </p:nvSpPr>
        <p:spPr>
          <a:xfrm>
            <a:off x="4572000" y="790936"/>
            <a:ext cx="4038600" cy="1215717"/>
          </a:xfrm>
          <a:prstGeom prst="rect">
            <a:avLst/>
          </a:prstGeom>
          <a:noFill/>
        </p:spPr>
        <p:txBody>
          <a:bodyPr wrap="square" rtlCol="0">
            <a:spAutoFit/>
          </a:bodyPr>
          <a:lstStyle/>
          <a:p>
            <a:pPr algn="ctr">
              <a:spcAft>
                <a:spcPts val="600"/>
              </a:spcAft>
            </a:pPr>
            <a:r>
              <a:rPr lang="en-US" sz="2800" b="1" i="1" u="sng" dirty="0"/>
              <a:t>Plan</a:t>
            </a:r>
          </a:p>
          <a:p>
            <a:pPr algn="ctr">
              <a:spcAft>
                <a:spcPts val="600"/>
              </a:spcAft>
            </a:pPr>
            <a:r>
              <a:rPr lang="en-US" sz="2000" dirty="0">
                <a:solidFill>
                  <a:schemeClr val="tx1">
                    <a:lumMod val="65000"/>
                    <a:lumOff val="35000"/>
                  </a:schemeClr>
                </a:solidFill>
              </a:rPr>
              <a:t>Develop the</a:t>
            </a:r>
            <a:br>
              <a:rPr lang="en-US" sz="2000" dirty="0">
                <a:solidFill>
                  <a:schemeClr val="tx1">
                    <a:lumMod val="65000"/>
                    <a:lumOff val="35000"/>
                  </a:schemeClr>
                </a:solidFill>
              </a:rPr>
            </a:br>
            <a:r>
              <a:rPr lang="en-US" sz="2000" dirty="0">
                <a:solidFill>
                  <a:schemeClr val="tx1">
                    <a:lumMod val="65000"/>
                    <a:lumOff val="35000"/>
                  </a:schemeClr>
                </a:solidFill>
              </a:rPr>
              <a:t>specific approach</a:t>
            </a:r>
          </a:p>
        </p:txBody>
      </p:sp>
      <p:sp>
        <p:nvSpPr>
          <p:cNvPr id="24" name="Flowchart: Process 23"/>
          <p:cNvSpPr/>
          <p:nvPr/>
        </p:nvSpPr>
        <p:spPr>
          <a:xfrm>
            <a:off x="5715000" y="4600936"/>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26" name="Flowchart: Process 25"/>
          <p:cNvSpPr/>
          <p:nvPr/>
        </p:nvSpPr>
        <p:spPr>
          <a:xfrm>
            <a:off x="3695700" y="2543536"/>
            <a:ext cx="1752600" cy="762000"/>
          </a:xfrm>
          <a:prstGeom prst="flowChartProcess">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Monitoring &amp; Controlling</a:t>
            </a:r>
          </a:p>
        </p:txBody>
      </p:sp>
      <p:sp>
        <p:nvSpPr>
          <p:cNvPr id="22" name="Flowchart: Process 21"/>
          <p:cNvSpPr/>
          <p:nvPr/>
        </p:nvSpPr>
        <p:spPr>
          <a:xfrm>
            <a:off x="1676400" y="4676630"/>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21" name="Flowchart: Process 20"/>
          <p:cNvSpPr/>
          <p:nvPr/>
        </p:nvSpPr>
        <p:spPr>
          <a:xfrm>
            <a:off x="5715000" y="2009630"/>
            <a:ext cx="1752600" cy="762000"/>
          </a:xfrm>
          <a:prstGeom prst="flowChartProcess">
            <a:avLst/>
          </a:prstGeom>
          <a:solidFill>
            <a:srgbClr val="ECB409"/>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20" name="Flowchart: Process 19"/>
          <p:cNvSpPr/>
          <p:nvPr/>
        </p:nvSpPr>
        <p:spPr>
          <a:xfrm>
            <a:off x="1676400" y="1999465"/>
            <a:ext cx="1752600" cy="762000"/>
          </a:xfrm>
          <a:prstGeom prst="flowChartProcess">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16"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PM in Practical Terms</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15" grpId="0"/>
      <p:bldP spid="14" grpId="0"/>
      <p:bldP spid="24" grpId="0" animBg="1"/>
      <p:bldP spid="26" grpId="0" animBg="1"/>
      <p:bldP spid="22" grpId="0" animBg="1"/>
      <p:bldP spid="21"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81000" y="533400"/>
            <a:ext cx="8534400" cy="5842000"/>
            <a:chOff x="304800" y="283750"/>
            <a:chExt cx="8534400" cy="5842000"/>
          </a:xfrm>
        </p:grpSpPr>
        <p:graphicFrame>
          <p:nvGraphicFramePr>
            <p:cNvPr id="6" name="Chart 5"/>
            <p:cNvGraphicFramePr/>
            <p:nvPr>
              <p:extLst>
                <p:ext uri="{D42A27DB-BD31-4B8C-83A1-F6EECF244321}">
                  <p14:modId xmlns:p14="http://schemas.microsoft.com/office/powerpoint/2010/main" val="3044160128"/>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12" name="Rectangle 11"/>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13" name="Rectangle 12"/>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4" name="Rectangle 13"/>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5" name="Rectangle 14"/>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6" name="Rectangle 15"/>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39" name="Freeform 38"/>
          <p:cNvSpPr/>
          <p:nvPr/>
        </p:nvSpPr>
        <p:spPr>
          <a:xfrm>
            <a:off x="2932573" y="1449391"/>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p:cNvSpPr/>
          <p:nvPr/>
        </p:nvSpPr>
        <p:spPr>
          <a:xfrm>
            <a:off x="152400" y="2559424"/>
            <a:ext cx="1752600" cy="762000"/>
          </a:xfrm>
          <a:prstGeom prst="flowChartProcess">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41" name="Flowchart: Process 40"/>
          <p:cNvSpPr/>
          <p:nvPr/>
        </p:nvSpPr>
        <p:spPr>
          <a:xfrm>
            <a:off x="160020" y="3432289"/>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42" name="Flowchart: Process 41"/>
          <p:cNvSpPr/>
          <p:nvPr/>
        </p:nvSpPr>
        <p:spPr>
          <a:xfrm>
            <a:off x="160020" y="1701799"/>
            <a:ext cx="1752600" cy="762000"/>
          </a:xfrm>
          <a:prstGeom prst="flowChartProcess">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43" name="Flowchart: Process 42"/>
          <p:cNvSpPr/>
          <p:nvPr/>
        </p:nvSpPr>
        <p:spPr>
          <a:xfrm>
            <a:off x="152400" y="4312774"/>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44" name="Freeform 43"/>
          <p:cNvSpPr/>
          <p:nvPr/>
        </p:nvSpPr>
        <p:spPr>
          <a:xfrm rot="3143152">
            <a:off x="4373344" y="1308023"/>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92D05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rot="6113372">
            <a:off x="5392331" y="2393305"/>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9187055">
            <a:off x="5193230" y="3841920"/>
            <a:ext cx="1767473"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12319417">
            <a:off x="3923101" y="4589388"/>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15438246">
            <a:off x="2530187" y="4050941"/>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chemeClr val="accent3">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8552937">
            <a:off x="2079257" y="2645334"/>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chemeClr val="accent3">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2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1000"/>
                                        <p:tgtEl>
                                          <p:spTgt spid="49"/>
                                        </p:tgtEl>
                                      </p:cBhvr>
                                    </p:animEffect>
                                    <p:anim calcmode="lin" valueType="num">
                                      <p:cBhvr>
                                        <p:cTn id="42" dur="1000" fill="hold"/>
                                        <p:tgtEl>
                                          <p:spTgt spid="49"/>
                                        </p:tgtEl>
                                        <p:attrNameLst>
                                          <p:attrName>ppt_x</p:attrName>
                                        </p:attrNameLst>
                                      </p:cBhvr>
                                      <p:tavLst>
                                        <p:tav tm="0">
                                          <p:val>
                                            <p:strVal val="#ppt_x"/>
                                          </p:val>
                                        </p:tav>
                                        <p:tav tm="100000">
                                          <p:val>
                                            <p:strVal val="#ppt_x"/>
                                          </p:val>
                                        </p:tav>
                                      </p:tavLst>
                                    </p:anim>
                                    <p:anim calcmode="lin" valueType="num">
                                      <p:cBhvr>
                                        <p:cTn id="43" dur="1000" fill="hold"/>
                                        <p:tgtEl>
                                          <p:spTgt spid="4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1000"/>
                                        <p:tgtEl>
                                          <p:spTgt spid="48"/>
                                        </p:tgtEl>
                                      </p:cBhvr>
                                    </p:animEffect>
                                    <p:anim calcmode="lin" valueType="num">
                                      <p:cBhvr>
                                        <p:cTn id="47" dur="1000" fill="hold"/>
                                        <p:tgtEl>
                                          <p:spTgt spid="48"/>
                                        </p:tgtEl>
                                        <p:attrNameLst>
                                          <p:attrName>ppt_x</p:attrName>
                                        </p:attrNameLst>
                                      </p:cBhvr>
                                      <p:tavLst>
                                        <p:tav tm="0">
                                          <p:val>
                                            <p:strVal val="#ppt_x"/>
                                          </p:val>
                                        </p:tav>
                                        <p:tav tm="100000">
                                          <p:val>
                                            <p:strVal val="#ppt_x"/>
                                          </p:val>
                                        </p:tav>
                                      </p:tavLst>
                                    </p:anim>
                                    <p:anim calcmode="lin" valueType="num">
                                      <p:cBhvr>
                                        <p:cTn id="4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3592818">
            <a:off x="4244451" y="2674943"/>
            <a:ext cx="2873921" cy="369332"/>
          </a:xfrm>
          <a:prstGeom prst="rect">
            <a:avLst/>
          </a:prstGeom>
          <a:solidFill>
            <a:schemeClr val="bg1"/>
          </a:solidFill>
          <a:ln>
            <a:noFill/>
          </a:ln>
        </p:spPr>
        <p:txBody>
          <a:bodyPr wrap="square" rtlCol="0">
            <a:spAutoFit/>
          </a:bodyPr>
          <a:lstStyle/>
          <a:p>
            <a:pPr algn="ctr"/>
            <a:endParaRPr lang="en-US" spc="300" dirty="0"/>
          </a:p>
        </p:txBody>
      </p:sp>
      <p:sp>
        <p:nvSpPr>
          <p:cNvPr id="10" name="TextBox 9"/>
          <p:cNvSpPr txBox="1"/>
          <p:nvPr/>
        </p:nvSpPr>
        <p:spPr>
          <a:xfrm rot="3592818">
            <a:off x="4083028" y="2289726"/>
            <a:ext cx="2873921" cy="369332"/>
          </a:xfrm>
          <a:prstGeom prst="rect">
            <a:avLst/>
          </a:prstGeom>
          <a:solidFill>
            <a:schemeClr val="bg1"/>
          </a:solidFill>
          <a:ln>
            <a:noFill/>
          </a:ln>
        </p:spPr>
        <p:txBody>
          <a:bodyPr wrap="square" rtlCol="0">
            <a:spAutoFit/>
          </a:bodyPr>
          <a:lstStyle/>
          <a:p>
            <a:pPr algn="ctr"/>
            <a:r>
              <a:rPr lang="en-US" spc="300" dirty="0"/>
              <a:t>Scope</a:t>
            </a:r>
          </a:p>
        </p:txBody>
      </p:sp>
      <p:sp>
        <p:nvSpPr>
          <p:cNvPr id="8" name="TextBox 7"/>
          <p:cNvSpPr txBox="1"/>
          <p:nvPr/>
        </p:nvSpPr>
        <p:spPr>
          <a:xfrm>
            <a:off x="0" y="4249971"/>
            <a:ext cx="3486093" cy="1200329"/>
          </a:xfrm>
          <a:prstGeom prst="rect">
            <a:avLst/>
          </a:prstGeom>
          <a:noFill/>
        </p:spPr>
        <p:txBody>
          <a:bodyPr wrap="squar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 Managing these is the primary responsibility of the PM </a:t>
            </a:r>
          </a:p>
        </p:txBody>
      </p:sp>
      <p:pic>
        <p:nvPicPr>
          <p:cNvPr id="1027" name="Picture 3"/>
          <p:cNvPicPr>
            <a:picLocks noChangeAspect="1" noChangeArrowheads="1"/>
          </p:cNvPicPr>
          <p:nvPr/>
        </p:nvPicPr>
        <p:blipFill>
          <a:blip r:embed="rId3" cstate="print"/>
          <a:srcRect/>
          <a:stretch>
            <a:fillRect/>
          </a:stretch>
        </p:blipFill>
        <p:spPr bwMode="auto">
          <a:xfrm>
            <a:off x="1371600" y="1295400"/>
            <a:ext cx="1371600" cy="1424179"/>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sp>
        <p:nvSpPr>
          <p:cNvPr id="20" name="Rectangle 19"/>
          <p:cNvSpPr/>
          <p:nvPr/>
        </p:nvSpPr>
        <p:spPr>
          <a:xfrm rot="3639686">
            <a:off x="5427746" y="2639512"/>
            <a:ext cx="83311" cy="80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543300" y="3708400"/>
            <a:ext cx="2057399" cy="369332"/>
          </a:xfrm>
          <a:prstGeom prst="rect">
            <a:avLst/>
          </a:prstGeom>
          <a:solidFill>
            <a:schemeClr val="bg1"/>
          </a:solidFill>
          <a:ln>
            <a:noFill/>
          </a:ln>
        </p:spPr>
        <p:txBody>
          <a:bodyPr wrap="square" rtlCol="0">
            <a:spAutoFit/>
          </a:bodyPr>
          <a:lstStyle/>
          <a:p>
            <a:pPr algn="ctr"/>
            <a:endParaRPr lang="en-US" spc="300" dirty="0"/>
          </a:p>
        </p:txBody>
      </p:sp>
      <p:sp>
        <p:nvSpPr>
          <p:cNvPr id="12" name="TextBox 11"/>
          <p:cNvSpPr txBox="1"/>
          <p:nvPr/>
        </p:nvSpPr>
        <p:spPr>
          <a:xfrm rot="17998925">
            <a:off x="2321504" y="2342590"/>
            <a:ext cx="2731524" cy="369332"/>
          </a:xfrm>
          <a:prstGeom prst="rect">
            <a:avLst/>
          </a:prstGeom>
          <a:solidFill>
            <a:schemeClr val="bg1"/>
          </a:solidFill>
          <a:ln>
            <a:noFill/>
          </a:ln>
        </p:spPr>
        <p:txBody>
          <a:bodyPr wrap="square" rtlCol="0">
            <a:spAutoFit/>
          </a:bodyPr>
          <a:lstStyle/>
          <a:p>
            <a:pPr algn="ctr"/>
            <a:endParaRPr lang="en-US" spc="300" dirty="0"/>
          </a:p>
        </p:txBody>
      </p:sp>
      <p:sp>
        <p:nvSpPr>
          <p:cNvPr id="7" name="Isosceles Triangle 6"/>
          <p:cNvSpPr/>
          <p:nvPr/>
        </p:nvSpPr>
        <p:spPr>
          <a:xfrm>
            <a:off x="3390900" y="1482312"/>
            <a:ext cx="2362200" cy="2133600"/>
          </a:xfrm>
          <a:prstGeom prst="triangle">
            <a:avLst/>
          </a:prstGeom>
          <a:effectLst>
            <a:glow rad="101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sz="2000" dirty="0">
                <a:solidFill>
                  <a:schemeClr val="accent2">
                    <a:lumMod val="60000"/>
                    <a:lumOff val="40000"/>
                  </a:schemeClr>
                </a:solidFill>
              </a:rPr>
              <a:t>Triple</a:t>
            </a:r>
          </a:p>
          <a:p>
            <a:pPr algn="ctr"/>
            <a:r>
              <a:rPr lang="en-US" sz="2000" dirty="0">
                <a:solidFill>
                  <a:schemeClr val="accent2">
                    <a:lumMod val="60000"/>
                    <a:lumOff val="40000"/>
                  </a:schemeClr>
                </a:solidFill>
              </a:rPr>
              <a:t>Constraints</a:t>
            </a:r>
          </a:p>
        </p:txBody>
      </p:sp>
      <p:sp>
        <p:nvSpPr>
          <p:cNvPr id="9" name="TextBox 8"/>
          <p:cNvSpPr txBox="1"/>
          <p:nvPr/>
        </p:nvSpPr>
        <p:spPr>
          <a:xfrm rot="17998925">
            <a:off x="2325421" y="2329146"/>
            <a:ext cx="2731524" cy="369332"/>
          </a:xfrm>
          <a:prstGeom prst="rect">
            <a:avLst/>
          </a:prstGeom>
          <a:solidFill>
            <a:schemeClr val="bg1"/>
          </a:solidFill>
          <a:ln>
            <a:noFill/>
          </a:ln>
        </p:spPr>
        <p:txBody>
          <a:bodyPr wrap="square" rtlCol="0">
            <a:spAutoFit/>
          </a:bodyPr>
          <a:lstStyle/>
          <a:p>
            <a:pPr algn="ctr"/>
            <a:r>
              <a:rPr lang="en-US" spc="300" dirty="0"/>
              <a:t>Time</a:t>
            </a:r>
          </a:p>
        </p:txBody>
      </p:sp>
      <p:sp>
        <p:nvSpPr>
          <p:cNvPr id="11" name="TextBox 10"/>
          <p:cNvSpPr txBox="1"/>
          <p:nvPr/>
        </p:nvSpPr>
        <p:spPr>
          <a:xfrm>
            <a:off x="3530600" y="3727530"/>
            <a:ext cx="2057399" cy="369332"/>
          </a:xfrm>
          <a:prstGeom prst="rect">
            <a:avLst/>
          </a:prstGeom>
          <a:solidFill>
            <a:schemeClr val="bg1"/>
          </a:solidFill>
          <a:ln>
            <a:noFill/>
          </a:ln>
        </p:spPr>
        <p:txBody>
          <a:bodyPr wrap="square" rtlCol="0">
            <a:spAutoFit/>
          </a:bodyPr>
          <a:lstStyle/>
          <a:p>
            <a:pPr algn="ctr"/>
            <a:r>
              <a:rPr lang="en-US" spc="300" dirty="0"/>
              <a:t>Resources</a:t>
            </a:r>
          </a:p>
        </p:txBody>
      </p:sp>
      <p:pic>
        <p:nvPicPr>
          <p:cNvPr id="40963" name="Picture 3"/>
          <p:cNvPicPr>
            <a:picLocks noChangeAspect="1" noChangeArrowheads="1"/>
          </p:cNvPicPr>
          <p:nvPr/>
        </p:nvPicPr>
        <p:blipFill>
          <a:blip r:embed="rId4" cstate="print"/>
          <a:srcRect r="4545"/>
          <a:stretch>
            <a:fillRect/>
          </a:stretch>
        </p:blipFill>
        <p:spPr bwMode="auto">
          <a:xfrm>
            <a:off x="6172200" y="1371600"/>
            <a:ext cx="1600200" cy="1255682"/>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1" name="Group 20"/>
          <p:cNvGrpSpPr/>
          <p:nvPr/>
        </p:nvGrpSpPr>
        <p:grpSpPr>
          <a:xfrm>
            <a:off x="3747448" y="4179493"/>
            <a:ext cx="1986786" cy="1399639"/>
            <a:chOff x="4337814" y="4876800"/>
            <a:chExt cx="1986786" cy="1399639"/>
          </a:xfrm>
        </p:grpSpPr>
        <p:pic>
          <p:nvPicPr>
            <p:cNvPr id="40961" name="Picture 1"/>
            <p:cNvPicPr>
              <a:picLocks noChangeAspect="1" noChangeArrowheads="1"/>
            </p:cNvPicPr>
            <p:nvPr/>
          </p:nvPicPr>
          <p:blipFill>
            <a:blip r:embed="rId5" cstate="print"/>
            <a:srcRect/>
            <a:stretch>
              <a:fillRect/>
            </a:stretch>
          </p:blipFill>
          <p:spPr bwMode="auto">
            <a:xfrm>
              <a:off x="4337814" y="4876800"/>
              <a:ext cx="1535171" cy="1114896"/>
            </a:xfrm>
            <a:prstGeom prst="rect">
              <a:avLst/>
            </a:prstGeom>
            <a:ln w="3175">
              <a:solidFill>
                <a:schemeClr val="tx1"/>
              </a:solidFill>
            </a:ln>
            <a:effectLst>
              <a:outerShdw blurRad="50800" dist="38100" dir="2700000" algn="tl" rotWithShape="0">
                <a:prstClr val="black">
                  <a:alpha val="40000"/>
                </a:prstClr>
              </a:outerShdw>
            </a:effectLst>
          </p:spPr>
        </p:pic>
        <p:sp>
          <p:nvSpPr>
            <p:cNvPr id="17" name="Rectangle 16"/>
            <p:cNvSpPr/>
            <p:nvPr/>
          </p:nvSpPr>
          <p:spPr>
            <a:xfrm>
              <a:off x="5334000" y="4953000"/>
              <a:ext cx="990600" cy="1323439"/>
            </a:xfrm>
            <a:prstGeom prst="rect">
              <a:avLst/>
            </a:prstGeom>
            <a:noFill/>
          </p:spPr>
          <p:txBody>
            <a:bodyPr wrap="square" lIns="91440" tIns="45720" rIns="91440" bIns="45720">
              <a:spAutoFit/>
            </a:bodyPr>
            <a:lstStyle/>
            <a:p>
              <a:pPr algn="ctr"/>
              <a:r>
                <a:rPr lang="en-US" sz="8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t>
              </a:r>
            </a:p>
          </p:txBody>
        </p:sp>
      </p:grpSp>
      <p:sp>
        <p:nvSpPr>
          <p:cNvPr id="3" name="Oval 2"/>
          <p:cNvSpPr/>
          <p:nvPr/>
        </p:nvSpPr>
        <p:spPr>
          <a:xfrm>
            <a:off x="6545726" y="3420275"/>
            <a:ext cx="2391517" cy="1155541"/>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ü"/>
            </a:pPr>
            <a:r>
              <a:rPr lang="en-US" sz="1600" b="1" dirty="0"/>
              <a:t>Dates</a:t>
            </a:r>
          </a:p>
          <a:p>
            <a:pPr marL="285750" indent="-285750">
              <a:buFont typeface="Wingdings" panose="05000000000000000000" pitchFamily="2" charset="2"/>
              <a:buChar char="ü"/>
            </a:pPr>
            <a:r>
              <a:rPr lang="en-US" sz="1600" b="1" dirty="0"/>
              <a:t>Deliverables</a:t>
            </a:r>
          </a:p>
          <a:p>
            <a:pPr marL="285750" indent="-285750">
              <a:buFont typeface="Wingdings" panose="05000000000000000000" pitchFamily="2" charset="2"/>
              <a:buChar char="ü"/>
            </a:pPr>
            <a:r>
              <a:rPr lang="en-US" sz="1600" b="1" dirty="0"/>
              <a:t>Dollars</a:t>
            </a:r>
          </a:p>
        </p:txBody>
      </p:sp>
      <p:sp>
        <p:nvSpPr>
          <p:cNvPr id="19" name="TextBox 18"/>
          <p:cNvSpPr txBox="1"/>
          <p:nvPr/>
        </p:nvSpPr>
        <p:spPr>
          <a:xfrm>
            <a:off x="119815" y="2921803"/>
            <a:ext cx="2692400" cy="1200329"/>
          </a:xfrm>
          <a:prstGeom prst="rect">
            <a:avLst/>
          </a:prstGeom>
          <a:noFill/>
        </p:spPr>
        <p:txBody>
          <a:bodyPr wrap="square" rtlCol="0">
            <a:spAutoFit/>
          </a:bodyPr>
          <a:lstStyle/>
          <a:p>
            <a:pPr algn="ctr"/>
            <a:r>
              <a:rPr lang="en-US" sz="2400" i="1" dirty="0">
                <a:solidFill>
                  <a:schemeClr val="tx2"/>
                </a:solidFill>
                <a:latin typeface="Times New Roman" panose="02020603050405020304" pitchFamily="18" charset="0"/>
                <a:cs typeface="Times New Roman" panose="02020603050405020304" pitchFamily="18" charset="0"/>
              </a:rPr>
              <a:t>~ Good, Fast, or Cheap: You Can Only Pick Two</a:t>
            </a:r>
          </a:p>
        </p:txBody>
      </p:sp>
      <p:sp>
        <p:nvSpPr>
          <p:cNvPr id="2" name="Isosceles Triangle 1"/>
          <p:cNvSpPr/>
          <p:nvPr/>
        </p:nvSpPr>
        <p:spPr>
          <a:xfrm>
            <a:off x="3205350" y="1238529"/>
            <a:ext cx="2743200" cy="2488345"/>
          </a:xfrm>
          <a:prstGeom prst="triangle">
            <a:avLst>
              <a:gd name="adj" fmla="val 495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1320989" y="63942"/>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Triple Constraints</a:t>
            </a:r>
            <a:endParaRPr lang="en-US" sz="3200" dirty="0">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p>
            <a:fld id="{18C842D8-58CA-4BF8-92A4-01276D9F695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429000" y="716255"/>
            <a:ext cx="5714999" cy="5109091"/>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Clear agreement at outset of the project</a:t>
            </a:r>
          </a:p>
          <a:p>
            <a:endParaRPr lang="en-US" sz="11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Good communications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Groundwork/Realistic Expectations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Thoughtful Project Plan</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Knowledgeable team members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Avoiding Scope Creep</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Saying No</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Project Closeout</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Image result for calm journey"/>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9358"/>
          <a:stretch/>
        </p:blipFill>
        <p:spPr bwMode="auto">
          <a:xfrm>
            <a:off x="326290" y="1143001"/>
            <a:ext cx="2645510" cy="291214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Keys to Success</a:t>
            </a:r>
            <a:endParaRPr lang="en-US" sz="3200" dirty="0">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fld id="{18C842D8-58CA-4BF8-92A4-01276D9F6950}" type="slidenum">
              <a:rPr lang="en-US" smtClean="0"/>
              <a:t>70</a:t>
            </a:fld>
            <a:endParaRPr lang="en-US"/>
          </a:p>
        </p:txBody>
      </p:sp>
    </p:spTree>
    <p:extLst>
      <p:ext uri="{BB962C8B-B14F-4D97-AF65-F5344CB8AC3E}">
        <p14:creationId xmlns:p14="http://schemas.microsoft.com/office/powerpoint/2010/main" val="20750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241425" y="149277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Methods</a:t>
            </a:r>
            <a:endParaRPr lang="en-US" sz="3200" dirty="0">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fld id="{18C842D8-58CA-4BF8-92A4-01276D9F6950}" type="slidenum">
              <a:rPr lang="en-US" smtClean="0"/>
              <a:t>71</a:t>
            </a:fld>
            <a:endParaRPr lang="en-US"/>
          </a:p>
        </p:txBody>
      </p:sp>
    </p:spTree>
    <p:extLst>
      <p:ext uri="{BB962C8B-B14F-4D97-AF65-F5344CB8AC3E}">
        <p14:creationId xmlns:p14="http://schemas.microsoft.com/office/powerpoint/2010/main" val="216981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72992" y="708545"/>
            <a:ext cx="8590008" cy="923330"/>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Waterfall is the typical linear approach to project management defined by sequential steps:  </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pic>
        <p:nvPicPr>
          <p:cNvPr id="1026" name="Picture 2" descr="Image result for waterfall project management pictu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718" y="1658554"/>
            <a:ext cx="9097282" cy="4500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293" y="5834876"/>
            <a:ext cx="8025130" cy="276999"/>
          </a:xfrm>
          <a:prstGeom prst="rect">
            <a:avLst/>
          </a:prstGeom>
          <a:noFill/>
        </p:spPr>
        <p:txBody>
          <a:bodyPr wrap="square" rtlCol="0">
            <a:spAutoFit/>
          </a:bodyPr>
          <a:lstStyle/>
          <a:p>
            <a:r>
              <a:rPr lang="en-US" sz="1200" dirty="0"/>
              <a:t>Source: https://www.orangescrum.com/tutorial/introduction-to-project-management/project-management-methodologies</a:t>
            </a:r>
          </a:p>
        </p:txBody>
      </p:sp>
      <p:sp>
        <p:nvSpPr>
          <p:cNvPr id="17" name="Slide Number Placeholder 16"/>
          <p:cNvSpPr>
            <a:spLocks noGrp="1"/>
          </p:cNvSpPr>
          <p:nvPr>
            <p:ph type="sldNum" sz="quarter" idx="12"/>
          </p:nvPr>
        </p:nvSpPr>
        <p:spPr/>
        <p:txBody>
          <a:bodyPr/>
          <a:lstStyle/>
          <a:p>
            <a:fld id="{18C842D8-58CA-4BF8-92A4-01276D9F6950}" type="slidenum">
              <a:rPr lang="en-US" smtClean="0"/>
              <a:t>72</a:t>
            </a:fld>
            <a:endParaRPr lang="en-US"/>
          </a:p>
        </p:txBody>
      </p:sp>
    </p:spTree>
    <p:extLst>
      <p:ext uri="{BB962C8B-B14F-4D97-AF65-F5344CB8AC3E}">
        <p14:creationId xmlns:p14="http://schemas.microsoft.com/office/powerpoint/2010/main" val="1332283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72992" y="708545"/>
            <a:ext cx="8590008" cy="923330"/>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Agile instead comprised of “sprints” designed around key components of the project. </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76200" y="5872456"/>
            <a:ext cx="8025130" cy="276999"/>
          </a:xfrm>
          <a:prstGeom prst="rect">
            <a:avLst/>
          </a:prstGeom>
          <a:noFill/>
        </p:spPr>
        <p:txBody>
          <a:bodyPr wrap="square" rtlCol="0">
            <a:spAutoFit/>
          </a:bodyPr>
          <a:lstStyle/>
          <a:p>
            <a:r>
              <a:rPr lang="en-US" sz="1200" dirty="0"/>
              <a:t>Source: https://www.orangescrum.com/tutorial/introduction-to-project-management/project-management-methodologies</a:t>
            </a:r>
          </a:p>
        </p:txBody>
      </p:sp>
      <p:pic>
        <p:nvPicPr>
          <p:cNvPr id="2050" name="Picture 2" descr="Image result for agile project management pictur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600200"/>
            <a:ext cx="9143999" cy="4314465"/>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p:cNvSpPr>
            <a:spLocks noGrp="1"/>
          </p:cNvSpPr>
          <p:nvPr>
            <p:ph type="sldNum" sz="quarter" idx="12"/>
          </p:nvPr>
        </p:nvSpPr>
        <p:spPr/>
        <p:txBody>
          <a:bodyPr/>
          <a:lstStyle/>
          <a:p>
            <a:fld id="{18C842D8-58CA-4BF8-92A4-01276D9F6950}" type="slidenum">
              <a:rPr lang="en-US" smtClean="0"/>
              <a:t>73</a:t>
            </a:fld>
            <a:endParaRPr lang="en-US"/>
          </a:p>
        </p:txBody>
      </p:sp>
    </p:spTree>
    <p:extLst>
      <p:ext uri="{BB962C8B-B14F-4D97-AF65-F5344CB8AC3E}">
        <p14:creationId xmlns:p14="http://schemas.microsoft.com/office/powerpoint/2010/main" val="1133312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agile project management pictur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604646"/>
            <a:ext cx="9296400" cy="571995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310152" y="6464108"/>
            <a:ext cx="8025130" cy="276999"/>
          </a:xfrm>
          <a:prstGeom prst="rect">
            <a:avLst/>
          </a:prstGeom>
          <a:noFill/>
        </p:spPr>
        <p:txBody>
          <a:bodyPr wrap="square" rtlCol="0">
            <a:spAutoFit/>
          </a:bodyPr>
          <a:lstStyle/>
          <a:p>
            <a:r>
              <a:rPr lang="en-US" sz="1200" dirty="0"/>
              <a:t>Source: https://www.centriq.com/blog/why-it-professionals-need-to-learn-agile-project-management/</a:t>
            </a:r>
          </a:p>
        </p:txBody>
      </p:sp>
      <p:sp>
        <p:nvSpPr>
          <p:cNvPr id="2" name="Slide Number Placeholder 1"/>
          <p:cNvSpPr>
            <a:spLocks noGrp="1"/>
          </p:cNvSpPr>
          <p:nvPr>
            <p:ph type="sldNum" sz="quarter" idx="12"/>
          </p:nvPr>
        </p:nvSpPr>
        <p:spPr/>
        <p:txBody>
          <a:bodyPr/>
          <a:lstStyle/>
          <a:p>
            <a:fld id="{18C842D8-58CA-4BF8-92A4-01276D9F6950}" type="slidenum">
              <a:rPr lang="en-US" smtClean="0"/>
              <a:t>74</a:t>
            </a:fld>
            <a:endParaRPr lang="en-US"/>
          </a:p>
        </p:txBody>
      </p:sp>
    </p:spTree>
    <p:extLst>
      <p:ext uri="{BB962C8B-B14F-4D97-AF65-F5344CB8AC3E}">
        <p14:creationId xmlns:p14="http://schemas.microsoft.com/office/powerpoint/2010/main" val="407857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pic>
        <p:nvPicPr>
          <p:cNvPr id="4098" name="Picture 2" descr="Graphic by Lynne Cazaly reproduced with permiss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55900"/>
            <a:ext cx="9067800" cy="5589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00" y="6404067"/>
            <a:ext cx="8025130" cy="461665"/>
          </a:xfrm>
          <a:prstGeom prst="rect">
            <a:avLst/>
          </a:prstGeom>
          <a:noFill/>
        </p:spPr>
        <p:txBody>
          <a:bodyPr wrap="square" rtlCol="0">
            <a:spAutoFit/>
          </a:bodyPr>
          <a:lstStyle/>
          <a:p>
            <a:r>
              <a:rPr lang="en-US" sz="1200" dirty="0"/>
              <a:t>Graphic by Lynne </a:t>
            </a:r>
            <a:r>
              <a:rPr lang="en-US" sz="1200" dirty="0" err="1"/>
              <a:t>Cazaly</a:t>
            </a:r>
            <a:r>
              <a:rPr lang="en-US" sz="1200" dirty="0"/>
              <a:t> from a talk by Craig Smith: Slides and video are available here: https://craigsmith.id.au/2015/12/03/yow-2015-40-agile-methods-in-40-minutes/</a:t>
            </a:r>
            <a:endParaRPr lang="en-US" sz="1000" dirty="0"/>
          </a:p>
        </p:txBody>
      </p:sp>
      <p:sp>
        <p:nvSpPr>
          <p:cNvPr id="2" name="Slide Number Placeholder 1"/>
          <p:cNvSpPr>
            <a:spLocks noGrp="1"/>
          </p:cNvSpPr>
          <p:nvPr>
            <p:ph type="sldNum" sz="quarter" idx="12"/>
          </p:nvPr>
        </p:nvSpPr>
        <p:spPr/>
        <p:txBody>
          <a:bodyPr/>
          <a:lstStyle/>
          <a:p>
            <a:fld id="{18C842D8-58CA-4BF8-92A4-01276D9F6950}" type="slidenum">
              <a:rPr lang="en-US" smtClean="0"/>
              <a:t>75</a:t>
            </a:fld>
            <a:endParaRPr lang="en-US"/>
          </a:p>
        </p:txBody>
      </p:sp>
      <p:sp>
        <p:nvSpPr>
          <p:cNvPr id="3" name="Rectangle 2"/>
          <p:cNvSpPr/>
          <p:nvPr/>
        </p:nvSpPr>
        <p:spPr>
          <a:xfrm>
            <a:off x="1752600" y="762000"/>
            <a:ext cx="1524000" cy="990600"/>
          </a:xfrm>
          <a:prstGeom prst="rect">
            <a:avLst/>
          </a:prstGeom>
          <a:solidFill>
            <a:srgbClr val="FFFF00">
              <a:alpha val="1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5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48" y="652200"/>
            <a:ext cx="9113795" cy="4447371"/>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System to rapidly iterate to allow for quick adoption to change</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Small dynamic teams</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Individuals and interactions are critical</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Continuous collaboration with the customers or stakeholders </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Not about getting more work done faster,  instead we want to get more value with less work</a:t>
            </a:r>
            <a:br>
              <a:rPr lang="en-US" sz="2600" dirty="0">
                <a:solidFill>
                  <a:srgbClr val="002060"/>
                </a:solidFill>
                <a:latin typeface="Times New Roman" panose="02020603050405020304" pitchFamily="18" charset="0"/>
                <a:cs typeface="Times New Roman" panose="02020603050405020304" pitchFamily="18" charset="0"/>
              </a:rPr>
            </a:b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76</a:t>
            </a:fld>
            <a:endParaRPr lang="en-US"/>
          </a:p>
        </p:txBody>
      </p:sp>
    </p:spTree>
    <p:extLst>
      <p:ext uri="{BB962C8B-B14F-4D97-AF65-F5344CB8AC3E}">
        <p14:creationId xmlns:p14="http://schemas.microsoft.com/office/powerpoint/2010/main" val="39564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1000"/>
                                        <p:tgtEl>
                                          <p:spTgt spid="10">
                                            <p:txEl>
                                              <p:pRg st="3" end="3"/>
                                            </p:txEl>
                                          </p:spTgt>
                                        </p:tgtEl>
                                      </p:cBhvr>
                                    </p:animEffect>
                                    <p:anim calcmode="lin" valueType="num">
                                      <p:cBhvr>
                                        <p:cTn id="2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1000"/>
                                        <p:tgtEl>
                                          <p:spTgt spid="10">
                                            <p:txEl>
                                              <p:pRg st="4" end="4"/>
                                            </p:txEl>
                                          </p:spTgt>
                                        </p:tgtEl>
                                      </p:cBhvr>
                                    </p:animEffect>
                                    <p:anim calcmode="lin" valueType="num">
                                      <p:cBhvr>
                                        <p:cTn id="2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4616648"/>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Supported by this idea of the minimum viable product (MVP) for your idea and then build out as necessary</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MVP to allow for the maximum amount of learning to take place at quick as possible</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Think big and but plan small</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Failing fast is key – “rapid iterative failure yields eventual success much faster”</a:t>
            </a:r>
            <a:r>
              <a:rPr lang="en-US" sz="2600" baseline="30000" dirty="0">
                <a:solidFill>
                  <a:srgbClr val="002060"/>
                </a:solidFill>
                <a:latin typeface="Times New Roman" panose="02020603050405020304" pitchFamily="18" charset="0"/>
                <a:cs typeface="Times New Roman" panose="02020603050405020304" pitchFamily="18" charset="0"/>
              </a:rPr>
              <a:t>1</a:t>
            </a:r>
            <a:br>
              <a:rPr lang="en-US" sz="2600" dirty="0">
                <a:solidFill>
                  <a:srgbClr val="002060"/>
                </a:solidFill>
                <a:latin typeface="Times New Roman" panose="02020603050405020304" pitchFamily="18" charset="0"/>
                <a:cs typeface="Times New Roman" panose="02020603050405020304" pitchFamily="18" charset="0"/>
              </a:rPr>
            </a:b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152400" y="6217850"/>
            <a:ext cx="8480188" cy="276999"/>
          </a:xfrm>
          <a:prstGeom prst="rect">
            <a:avLst/>
          </a:prstGeom>
          <a:noFill/>
        </p:spPr>
        <p:txBody>
          <a:bodyPr wrap="square" rtlCol="0">
            <a:spAutoFit/>
          </a:bodyPr>
          <a:lstStyle/>
          <a:p>
            <a:pPr>
              <a:spcAft>
                <a:spcPts val="1800"/>
              </a:spcAft>
            </a:pPr>
            <a:r>
              <a:rPr lang="en-US" sz="1200" baseline="30000" dirty="0">
                <a:solidFill>
                  <a:schemeClr val="tx2"/>
                </a:solidFill>
                <a:latin typeface="Times New Roman" panose="02020603050405020304" pitchFamily="18" charset="0"/>
                <a:cs typeface="Times New Roman" panose="02020603050405020304" pitchFamily="18" charset="0"/>
              </a:rPr>
              <a:t>1  </a:t>
            </a:r>
            <a:r>
              <a:rPr lang="en-US" sz="1200" dirty="0" err="1">
                <a:solidFill>
                  <a:schemeClr val="tx2"/>
                </a:solidFill>
                <a:latin typeface="Times New Roman" panose="02020603050405020304" pitchFamily="18" charset="0"/>
                <a:cs typeface="Times New Roman" panose="02020603050405020304" pitchFamily="18" charset="0"/>
              </a:rPr>
              <a:t>Maxmeister</a:t>
            </a:r>
            <a:r>
              <a:rPr lang="en-US" sz="1200" dirty="0">
                <a:solidFill>
                  <a:schemeClr val="tx2"/>
                </a:solidFill>
                <a:latin typeface="Times New Roman" panose="02020603050405020304" pitchFamily="18" charset="0"/>
                <a:cs typeface="Times New Roman" panose="02020603050405020304" pitchFamily="18" charset="0"/>
              </a:rPr>
              <a:t>, M. (2018).</a:t>
            </a:r>
            <a:r>
              <a:rPr lang="en-US" sz="1200" baseline="30000" dirty="0">
                <a:solidFill>
                  <a:schemeClr val="tx2"/>
                </a:solidFill>
                <a:latin typeface="Times New Roman" panose="02020603050405020304" pitchFamily="18" charset="0"/>
                <a:cs typeface="Times New Roman" panose="02020603050405020304" pitchFamily="18" charset="0"/>
              </a:rPr>
              <a:t> </a:t>
            </a:r>
            <a:r>
              <a:rPr lang="en-US" sz="1200" i="1" dirty="0">
                <a:solidFill>
                  <a:schemeClr val="tx2"/>
                </a:solidFill>
                <a:latin typeface="Times New Roman" panose="02020603050405020304" pitchFamily="18" charset="0"/>
                <a:cs typeface="Times New Roman" panose="02020603050405020304" pitchFamily="18" charset="0"/>
              </a:rPr>
              <a:t>Trello for Project Management</a:t>
            </a:r>
          </a:p>
        </p:txBody>
      </p:sp>
      <p:sp>
        <p:nvSpPr>
          <p:cNvPr id="2" name="Slide Number Placeholder 1"/>
          <p:cNvSpPr>
            <a:spLocks noGrp="1"/>
          </p:cNvSpPr>
          <p:nvPr>
            <p:ph type="sldNum" sz="quarter" idx="12"/>
          </p:nvPr>
        </p:nvSpPr>
        <p:spPr/>
        <p:txBody>
          <a:bodyPr/>
          <a:lstStyle/>
          <a:p>
            <a:fld id="{18C842D8-58CA-4BF8-92A4-01276D9F6950}" type="slidenum">
              <a:rPr lang="en-US" smtClean="0"/>
              <a:t>77</a:t>
            </a:fld>
            <a:endParaRPr lang="en-US"/>
          </a:p>
        </p:txBody>
      </p:sp>
    </p:spTree>
    <p:extLst>
      <p:ext uri="{BB962C8B-B14F-4D97-AF65-F5344CB8AC3E}">
        <p14:creationId xmlns:p14="http://schemas.microsoft.com/office/powerpoint/2010/main" val="258875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3" end="3"/>
                                            </p:txEl>
                                          </p:spTgt>
                                        </p:tgtEl>
                                        <p:attrNameLst>
                                          <p:attrName>style.visibility</p:attrName>
                                        </p:attrNameLst>
                                      </p:cBhvr>
                                      <p:to>
                                        <p:strVal val="visible"/>
                                      </p:to>
                                    </p:set>
                                    <p:animEffect transition="in" filter="fade">
                                      <p:cBhvr>
                                        <p:cTn id="14" dur="1000"/>
                                        <p:tgtEl>
                                          <p:spTgt spid="10">
                                            <p:txEl>
                                              <p:pRg st="3" end="3"/>
                                            </p:txEl>
                                          </p:spTgt>
                                        </p:tgtEl>
                                      </p:cBhvr>
                                    </p:animEffect>
                                    <p:anim calcmode="lin" valueType="num">
                                      <p:cBhvr>
                                        <p:cTn id="1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3370153"/>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Originally created for software development…so some adoption to data science is necessary</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We want to be able to respond to opportunities and challenges that are presented from the data</a:t>
            </a:r>
            <a:r>
              <a:rPr lang="en-US" sz="2400" baseline="30000" dirty="0">
                <a:solidFill>
                  <a:srgbClr val="002060"/>
                </a:solidFill>
                <a:latin typeface="Times New Roman" panose="02020603050405020304" pitchFamily="18" charset="0"/>
                <a:cs typeface="Times New Roman" panose="02020603050405020304" pitchFamily="18" charset="0"/>
              </a:rPr>
              <a:t>2</a:t>
            </a:r>
            <a:endParaRPr lang="en-US" sz="2400" dirty="0">
              <a:solidFill>
                <a:srgbClr val="002060"/>
              </a:solidFill>
              <a:latin typeface="Times New Roman" panose="02020603050405020304" pitchFamily="18" charset="0"/>
              <a:cs typeface="Times New Roman" panose="02020603050405020304" pitchFamily="18" charset="0"/>
            </a:endParaRP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Your data’s opinion must be taken into consideration!</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This could mean changing your question, success metric, analysis method and even overall goals of the project</a:t>
            </a:r>
          </a:p>
        </p:txBody>
      </p:sp>
      <p:sp>
        <p:nvSpPr>
          <p:cNvPr id="9"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11" name="TextBox 10"/>
          <p:cNvSpPr txBox="1"/>
          <p:nvPr/>
        </p:nvSpPr>
        <p:spPr>
          <a:xfrm>
            <a:off x="266700" y="6324600"/>
            <a:ext cx="7543800" cy="338554"/>
          </a:xfrm>
          <a:prstGeom prst="rect">
            <a:avLst/>
          </a:prstGeom>
          <a:noFill/>
        </p:spPr>
        <p:txBody>
          <a:bodyPr wrap="square" rtlCol="0">
            <a:spAutoFit/>
          </a:bodyPr>
          <a:lstStyle/>
          <a:p>
            <a:r>
              <a:rPr lang="en-US" sz="1600" baseline="30000" dirty="0">
                <a:solidFill>
                  <a:schemeClr val="tx2"/>
                </a:solidFill>
              </a:rPr>
              <a:t>2 </a:t>
            </a:r>
            <a:r>
              <a:rPr lang="en-US" sz="1600" dirty="0">
                <a:solidFill>
                  <a:schemeClr val="tx2"/>
                </a:solidFill>
              </a:rPr>
              <a:t>Source: https://www.oreilly.com/ideas/a-manifesto-for-agile-data-science</a:t>
            </a:r>
          </a:p>
        </p:txBody>
      </p:sp>
      <p:sp>
        <p:nvSpPr>
          <p:cNvPr id="2" name="Slide Number Placeholder 1"/>
          <p:cNvSpPr>
            <a:spLocks noGrp="1"/>
          </p:cNvSpPr>
          <p:nvPr>
            <p:ph type="sldNum" sz="quarter" idx="12"/>
          </p:nvPr>
        </p:nvSpPr>
        <p:spPr/>
        <p:txBody>
          <a:bodyPr/>
          <a:lstStyle/>
          <a:p>
            <a:fld id="{18C842D8-58CA-4BF8-92A4-01276D9F6950}" type="slidenum">
              <a:rPr lang="en-US" smtClean="0"/>
              <a:t>78</a:t>
            </a:fld>
            <a:endParaRPr lang="en-US"/>
          </a:p>
        </p:txBody>
      </p:sp>
    </p:spTree>
    <p:extLst>
      <p:ext uri="{BB962C8B-B14F-4D97-AF65-F5344CB8AC3E}">
        <p14:creationId xmlns:p14="http://schemas.microsoft.com/office/powerpoint/2010/main" val="3533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7" dur="500"/>
                                        <p:tgtEl>
                                          <p:spTgt spid="10">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0" dur="500"/>
                                        <p:tgtEl>
                                          <p:spTgt spid="10">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3"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4570482"/>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Think about the projects you’ve completed already…</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is parsed, reshaped, combined and reformatted</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Visualization often take several integrations before real meaning can be generated</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Machine learning algorithms require lots of feature engineering and hyperparameter tuning </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…all completed with iterations </a:t>
            </a:r>
            <a:br>
              <a:rPr lang="en-US" sz="2400" dirty="0">
                <a:solidFill>
                  <a:srgbClr val="002060"/>
                </a:solidFill>
                <a:latin typeface="Times New Roman" panose="02020603050405020304" pitchFamily="18" charset="0"/>
                <a:cs typeface="Times New Roman" panose="02020603050405020304" pitchFamily="18" charset="0"/>
              </a:rPr>
            </a:b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79</a:t>
            </a:fld>
            <a:endParaRPr lang="en-US"/>
          </a:p>
        </p:txBody>
      </p:sp>
    </p:spTree>
    <p:extLst>
      <p:ext uri="{BB962C8B-B14F-4D97-AF65-F5344CB8AC3E}">
        <p14:creationId xmlns:p14="http://schemas.microsoft.com/office/powerpoint/2010/main" val="989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circle(in)">
                                      <p:cBhvr>
                                        <p:cTn id="7" dur="20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circle(in)">
                                      <p:cBhvr>
                                        <p:cTn id="12" dur="20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ipe(down)">
                                      <p:cBhvr>
                                        <p:cTn id="17" dur="580">
                                          <p:stCondLst>
                                            <p:cond delay="0"/>
                                          </p:stCondLst>
                                        </p:cTn>
                                        <p:tgtEl>
                                          <p:spTgt spid="10">
                                            <p:txEl>
                                              <p:pRg st="4" end="4"/>
                                            </p:txEl>
                                          </p:spTgt>
                                        </p:tgtEl>
                                      </p:cBhvr>
                                    </p:animEffect>
                                    <p:anim calcmode="lin" valueType="num">
                                      <p:cBhvr>
                                        <p:cTn id="18" dur="1822" tmFilter="0,0; 0.14,0.36; 0.43,0.73; 0.71,0.91; 1.0,1.0">
                                          <p:stCondLst>
                                            <p:cond delay="0"/>
                                          </p:stCondLst>
                                        </p:cTn>
                                        <p:tgtEl>
                                          <p:spTgt spid="10">
                                            <p:txEl>
                                              <p:pRg st="4" end="4"/>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xEl>
                                              <p:pRg st="4" end="4"/>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xEl>
                                              <p:pRg st="4" end="4"/>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xEl>
                                              <p:pRg st="4" end="4"/>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xEl>
                                              <p:pRg st="4" end="4"/>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xEl>
                                              <p:pRg st="4" end="4"/>
                                            </p:txEl>
                                          </p:spTgt>
                                        </p:tgtEl>
                                      </p:cBhvr>
                                      <p:to x="100000" y="60000"/>
                                    </p:animScale>
                                    <p:animScale>
                                      <p:cBhvr>
                                        <p:cTn id="24" dur="166" decel="50000">
                                          <p:stCondLst>
                                            <p:cond delay="676"/>
                                          </p:stCondLst>
                                        </p:cTn>
                                        <p:tgtEl>
                                          <p:spTgt spid="10">
                                            <p:txEl>
                                              <p:pRg st="4" end="4"/>
                                            </p:txEl>
                                          </p:spTgt>
                                        </p:tgtEl>
                                      </p:cBhvr>
                                      <p:to x="100000" y="100000"/>
                                    </p:animScale>
                                    <p:animScale>
                                      <p:cBhvr>
                                        <p:cTn id="25" dur="26">
                                          <p:stCondLst>
                                            <p:cond delay="1312"/>
                                          </p:stCondLst>
                                        </p:cTn>
                                        <p:tgtEl>
                                          <p:spTgt spid="10">
                                            <p:txEl>
                                              <p:pRg st="4" end="4"/>
                                            </p:txEl>
                                          </p:spTgt>
                                        </p:tgtEl>
                                      </p:cBhvr>
                                      <p:to x="100000" y="80000"/>
                                    </p:animScale>
                                    <p:animScale>
                                      <p:cBhvr>
                                        <p:cTn id="26" dur="166" decel="50000">
                                          <p:stCondLst>
                                            <p:cond delay="1338"/>
                                          </p:stCondLst>
                                        </p:cTn>
                                        <p:tgtEl>
                                          <p:spTgt spid="10">
                                            <p:txEl>
                                              <p:pRg st="4" end="4"/>
                                            </p:txEl>
                                          </p:spTgt>
                                        </p:tgtEl>
                                      </p:cBhvr>
                                      <p:to x="100000" y="100000"/>
                                    </p:animScale>
                                    <p:animScale>
                                      <p:cBhvr>
                                        <p:cTn id="27" dur="26">
                                          <p:stCondLst>
                                            <p:cond delay="1642"/>
                                          </p:stCondLst>
                                        </p:cTn>
                                        <p:tgtEl>
                                          <p:spTgt spid="10">
                                            <p:txEl>
                                              <p:pRg st="4" end="4"/>
                                            </p:txEl>
                                          </p:spTgt>
                                        </p:tgtEl>
                                      </p:cBhvr>
                                      <p:to x="100000" y="90000"/>
                                    </p:animScale>
                                    <p:animScale>
                                      <p:cBhvr>
                                        <p:cTn id="28" dur="166" decel="50000">
                                          <p:stCondLst>
                                            <p:cond delay="1668"/>
                                          </p:stCondLst>
                                        </p:cTn>
                                        <p:tgtEl>
                                          <p:spTgt spid="10">
                                            <p:txEl>
                                              <p:pRg st="4" end="4"/>
                                            </p:txEl>
                                          </p:spTgt>
                                        </p:tgtEl>
                                      </p:cBhvr>
                                      <p:to x="100000" y="100000"/>
                                    </p:animScale>
                                    <p:animScale>
                                      <p:cBhvr>
                                        <p:cTn id="29" dur="26">
                                          <p:stCondLst>
                                            <p:cond delay="1808"/>
                                          </p:stCondLst>
                                        </p:cTn>
                                        <p:tgtEl>
                                          <p:spTgt spid="10">
                                            <p:txEl>
                                              <p:pRg st="4" end="4"/>
                                            </p:txEl>
                                          </p:spTgt>
                                        </p:tgtEl>
                                      </p:cBhvr>
                                      <p:to x="100000" y="95000"/>
                                    </p:animScale>
                                    <p:animScale>
                                      <p:cBhvr>
                                        <p:cTn id="30" dur="166" decel="50000">
                                          <p:stCondLst>
                                            <p:cond delay="1834"/>
                                          </p:stCondLst>
                                        </p:cTn>
                                        <p:tgtEl>
                                          <p:spTgt spid="10">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915400" cy="6278642"/>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 difference between agile for software is to remember the </a:t>
            </a:r>
            <a:r>
              <a:rPr lang="en-US" sz="2400" b="1" dirty="0">
                <a:solidFill>
                  <a:srgbClr val="002060"/>
                </a:solidFill>
                <a:latin typeface="Times New Roman" panose="02020603050405020304" pitchFamily="18" charset="0"/>
                <a:cs typeface="Times New Roman" panose="02020603050405020304" pitchFamily="18" charset="0"/>
              </a:rPr>
              <a:t>Science</a:t>
            </a:r>
            <a:r>
              <a:rPr lang="en-US" sz="2400" dirty="0">
                <a:solidFill>
                  <a:srgbClr val="002060"/>
                </a:solidFill>
                <a:latin typeface="Times New Roman" panose="02020603050405020304" pitchFamily="18" charset="0"/>
                <a:cs typeface="Times New Roman" panose="02020603050405020304" pitchFamily="18" charset="0"/>
              </a:rPr>
              <a:t> in </a:t>
            </a:r>
            <a:r>
              <a:rPr lang="en-US" sz="2400" b="1" dirty="0">
                <a:solidFill>
                  <a:srgbClr val="002060"/>
                </a:solidFill>
                <a:latin typeface="Times New Roman" panose="02020603050405020304" pitchFamily="18" charset="0"/>
                <a:cs typeface="Times New Roman" panose="02020603050405020304" pitchFamily="18" charset="0"/>
              </a:rPr>
              <a:t>Data Science</a:t>
            </a:r>
            <a:r>
              <a:rPr lang="en-US" baseline="30000" dirty="0">
                <a:solidFill>
                  <a:srgbClr val="002060"/>
                </a:solidFill>
                <a:latin typeface="Times New Roman" panose="02020603050405020304" pitchFamily="18" charset="0"/>
                <a:cs typeface="Times New Roman" panose="02020603050405020304" pitchFamily="18" charset="0"/>
              </a:rPr>
              <a:t>2</a:t>
            </a:r>
            <a:endParaRPr lang="en-US" dirty="0">
              <a:solidFill>
                <a:srgbClr val="002060"/>
              </a:solidFill>
              <a:latin typeface="Times New Roman" panose="02020603050405020304" pitchFamily="18" charset="0"/>
              <a:cs typeface="Times New Roman" panose="02020603050405020304" pitchFamily="18" charset="0"/>
            </a:endParaRPr>
          </a:p>
          <a:p>
            <a:pPr marL="800100" lvl="1" indent="-3429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Not necessarily developing a app feature but instead identifying what feature to add to the app</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We can look at each of these iterations as experiments designed to help us better understand our problem or question being addressed</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At the beginning we need to prioritize learning/information gained, versus business utility until uncertainty is reduced </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Documentation of the process along the is a key component to what is getting pushed to the client or stakeholder</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Need to be able to explain the decisions that are being made</a:t>
            </a:r>
            <a:br>
              <a:rPr lang="en-US" sz="2400" dirty="0">
                <a:solidFill>
                  <a:srgbClr val="002060"/>
                </a:solidFill>
                <a:latin typeface="Times New Roman" panose="02020603050405020304" pitchFamily="18" charset="0"/>
                <a:cs typeface="Times New Roman" panose="02020603050405020304" pitchFamily="18" charset="0"/>
              </a:rPr>
            </a:b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80</a:t>
            </a:fld>
            <a:endParaRPr lang="en-US"/>
          </a:p>
        </p:txBody>
      </p:sp>
    </p:spTree>
    <p:extLst>
      <p:ext uri="{BB962C8B-B14F-4D97-AF65-F5344CB8AC3E}">
        <p14:creationId xmlns:p14="http://schemas.microsoft.com/office/powerpoint/2010/main" val="55129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heel(1)">
                                      <p:cBhvr>
                                        <p:cTn id="17" dur="20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wheel(1)">
                                      <p:cBhvr>
                                        <p:cTn id="2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6200" y="550556"/>
            <a:ext cx="8480188" cy="6170920"/>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Project management technics help us be more efficient</a:t>
            </a:r>
          </a:p>
          <a:p>
            <a:pPr marL="457200" indent="-457200">
              <a:spcAft>
                <a:spcPts val="600"/>
              </a:spcAft>
              <a:buFont typeface="Wingdings" panose="05000000000000000000" pitchFamily="2" charset="2"/>
              <a:buChar char="v"/>
            </a:pPr>
            <a:endParaRPr lang="en-US" sz="110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in particular works to ensure we are developing products that align with stakeholder needs through a flexible iterative process</a:t>
            </a:r>
          </a:p>
          <a:p>
            <a:pPr marL="457200" indent="-457200">
              <a:spcAft>
                <a:spcPts val="600"/>
              </a:spcAft>
              <a:buFont typeface="Wingdings" panose="05000000000000000000" pitchFamily="2" charset="2"/>
              <a:buChar char="v"/>
            </a:pPr>
            <a:endParaRPr lang="en-US" sz="105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for Data Science works because of the uncertainty associated with data focused projects</a:t>
            </a:r>
          </a:p>
          <a:p>
            <a:pPr>
              <a:spcAft>
                <a:spcPts val="600"/>
              </a:spcAft>
            </a:pPr>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Listen to your data and don’t forget the </a:t>
            </a:r>
            <a:r>
              <a:rPr lang="en-US" sz="2400" b="1" dirty="0">
                <a:solidFill>
                  <a:srgbClr val="002060"/>
                </a:solidFill>
                <a:latin typeface="Times New Roman" panose="02020603050405020304" pitchFamily="18" charset="0"/>
                <a:cs typeface="Times New Roman" panose="02020603050405020304" pitchFamily="18" charset="0"/>
              </a:rPr>
              <a:t>Science</a:t>
            </a:r>
            <a:r>
              <a:rPr lang="en-US" sz="2400" dirty="0">
                <a:solidFill>
                  <a:srgbClr val="002060"/>
                </a:solidFill>
                <a:latin typeface="Times New Roman" panose="02020603050405020304" pitchFamily="18" charset="0"/>
                <a:cs typeface="Times New Roman" panose="02020603050405020304" pitchFamily="18" charset="0"/>
              </a:rPr>
              <a:t> in </a:t>
            </a:r>
            <a:r>
              <a:rPr lang="en-US" sz="2400" b="1" dirty="0">
                <a:solidFill>
                  <a:srgbClr val="002060"/>
                </a:solidFill>
                <a:latin typeface="Times New Roman" panose="02020603050405020304" pitchFamily="18" charset="0"/>
                <a:cs typeface="Times New Roman" panose="02020603050405020304" pitchFamily="18" charset="0"/>
              </a:rPr>
              <a:t>Data Science, </a:t>
            </a:r>
            <a:r>
              <a:rPr lang="en-US" sz="2400" dirty="0">
                <a:solidFill>
                  <a:srgbClr val="002060"/>
                </a:solidFill>
                <a:latin typeface="Times New Roman" panose="02020603050405020304" pitchFamily="18" charset="0"/>
                <a:cs typeface="Times New Roman" panose="02020603050405020304" pitchFamily="18" charset="0"/>
              </a:rPr>
              <a:t>think of the iterations as experiments</a:t>
            </a:r>
          </a:p>
          <a:p>
            <a:pPr marL="914400" lvl="1" indent="-457200">
              <a:spcAft>
                <a:spcPts val="6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Develop testable hypothesizes for the various stages of the project </a:t>
            </a:r>
            <a:r>
              <a:rPr lang="en-US" sz="2400" b="1" dirty="0">
                <a:solidFill>
                  <a:srgbClr val="002060"/>
                </a:solidFill>
                <a:latin typeface="Times New Roman" panose="02020603050405020304" pitchFamily="18" charset="0"/>
                <a:cs typeface="Times New Roman" panose="02020603050405020304" pitchFamily="18" charset="0"/>
              </a:rPr>
              <a:t> </a:t>
            </a:r>
          </a:p>
          <a:p>
            <a:pPr marL="1371600" lvl="2"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Incorporating this new model approach will improve precision to over 80% and maintain recall at 90% </a:t>
            </a:r>
          </a:p>
          <a:p>
            <a:pPr marL="457200" indent="-457200">
              <a:spcAft>
                <a:spcPts val="6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Key Takeaways</a:t>
            </a:r>
            <a:endParaRPr lang="en-US" sz="2800" dirty="0">
              <a:solidFill>
                <a:srgbClr val="002060"/>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81</a:t>
            </a:fld>
            <a:endParaRPr lang="en-US"/>
          </a:p>
        </p:txBody>
      </p:sp>
    </p:spTree>
    <p:extLst>
      <p:ext uri="{BB962C8B-B14F-4D97-AF65-F5344CB8AC3E}">
        <p14:creationId xmlns:p14="http://schemas.microsoft.com/office/powerpoint/2010/main" val="9315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4" end="4"/>
                                            </p:txEl>
                                          </p:spTgt>
                                        </p:tgtEl>
                                        <p:attrNameLst>
                                          <p:attrName>style.visibility</p:attrName>
                                        </p:attrNameLst>
                                      </p:cBhvr>
                                      <p:to>
                                        <p:strVal val="visible"/>
                                      </p:to>
                                    </p:set>
                                    <p:animEffect transition="in" filter="fade">
                                      <p:cBhvr>
                                        <p:cTn id="14" dur="1000"/>
                                        <p:tgtEl>
                                          <p:spTgt spid="10">
                                            <p:txEl>
                                              <p:pRg st="4" end="4"/>
                                            </p:txEl>
                                          </p:spTgt>
                                        </p:tgtEl>
                                      </p:cBhvr>
                                    </p:animEffect>
                                    <p:anim calcmode="lin" valueType="num">
                                      <p:cBhvr>
                                        <p:cTn id="1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animEffect transition="in" filter="fade">
                                      <p:cBhvr>
                                        <p:cTn id="21" dur="1000"/>
                                        <p:tgtEl>
                                          <p:spTgt spid="10">
                                            <p:txEl>
                                              <p:pRg st="6" end="6"/>
                                            </p:txEl>
                                          </p:spTgt>
                                        </p:tgtEl>
                                      </p:cBhvr>
                                    </p:animEffect>
                                    <p:anim calcmode="lin" valueType="num">
                                      <p:cBhvr>
                                        <p:cTn id="2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1000"/>
                                        <p:tgtEl>
                                          <p:spTgt spid="10">
                                            <p:txEl>
                                              <p:pRg st="7" end="7"/>
                                            </p:txEl>
                                          </p:spTgt>
                                        </p:tgtEl>
                                      </p:cBhvr>
                                    </p:animEffect>
                                    <p:anim calcmode="lin" valueType="num">
                                      <p:cBhvr>
                                        <p:cTn id="29"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fade">
                                      <p:cBhvr>
                                        <p:cTn id="33" dur="1000"/>
                                        <p:tgtEl>
                                          <p:spTgt spid="10">
                                            <p:txEl>
                                              <p:pRg st="8" end="8"/>
                                            </p:txEl>
                                          </p:spTgt>
                                        </p:tgtEl>
                                      </p:cBhvr>
                                    </p:animEffect>
                                    <p:anim calcmode="lin" valueType="num">
                                      <p:cBhvr>
                                        <p:cTn id="34"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5650" y="1219200"/>
            <a:ext cx="8480188" cy="1277273"/>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How could you have applied these concepts in the projects you’ve completed? </a:t>
            </a:r>
          </a:p>
          <a:p>
            <a:pPr marL="457200" indent="-457200">
              <a:spcAft>
                <a:spcPts val="6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Quick Question</a:t>
            </a:r>
            <a:endParaRPr lang="en-US" sz="2800" dirty="0">
              <a:solidFill>
                <a:srgbClr val="002060"/>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82</a:t>
            </a:fld>
            <a:endParaRPr lang="en-US"/>
          </a:p>
        </p:txBody>
      </p:sp>
    </p:spTree>
    <p:extLst>
      <p:ext uri="{BB962C8B-B14F-4D97-AF65-F5344CB8AC3E}">
        <p14:creationId xmlns:p14="http://schemas.microsoft.com/office/powerpoint/2010/main" val="1368943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9296400" cy="6263253"/>
          </a:xfrm>
          <a:prstGeom prst="rect">
            <a:avLst/>
          </a:prstGeom>
          <a:noFill/>
        </p:spPr>
        <p:txBody>
          <a:bodyPr wrap="square" rtlCol="0">
            <a:spAutoFit/>
          </a:bodyPr>
          <a:lstStyle/>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Goal is to limit the amount of excess “work in progress” WIP</a:t>
            </a:r>
          </a:p>
          <a:p>
            <a:pPr marL="457200" indent="-457200">
              <a:spcAft>
                <a:spcPts val="1200"/>
              </a:spcAft>
              <a:buFont typeface="Wingdings" panose="05000000000000000000" pitchFamily="2" charset="2"/>
              <a:buChar char="v"/>
            </a:pPr>
            <a:endParaRPr lang="en-US" sz="9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Kanban literally means “visual card”</a:t>
            </a:r>
          </a:p>
          <a:p>
            <a:pPr marL="457200" indent="-457200">
              <a:spcAft>
                <a:spcPts val="1200"/>
              </a:spcAft>
              <a:buFont typeface="Wingdings" panose="05000000000000000000" pitchFamily="2" charset="2"/>
              <a:buChar char="v"/>
            </a:pPr>
            <a:endParaRPr lang="en-US" sz="14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Toyota used this process to limit the amount of excess inventory on the manufacturing floor</a:t>
            </a:r>
          </a:p>
          <a:p>
            <a:pPr>
              <a:spcAft>
                <a:spcPts val="1200"/>
              </a:spcAft>
            </a:pP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Actually does not have short iterative processes, but instead controls the amount of work by emphasizing incremental tasks which essentially serve as the iterations </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83</a:t>
            </a:fld>
            <a:endParaRPr lang="en-US"/>
          </a:p>
        </p:txBody>
      </p:sp>
    </p:spTree>
    <p:extLst>
      <p:ext uri="{BB962C8B-B14F-4D97-AF65-F5344CB8AC3E}">
        <p14:creationId xmlns:p14="http://schemas.microsoft.com/office/powerpoint/2010/main" val="17279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stretch>
            <a:fillRect/>
          </a:stretch>
        </p:blipFill>
        <p:spPr>
          <a:xfrm>
            <a:off x="914400" y="914400"/>
            <a:ext cx="7463425" cy="4191000"/>
          </a:xfrm>
          <a:prstGeom prst="rect">
            <a:avLst/>
          </a:prstGeom>
        </p:spPr>
      </p:pic>
      <p:sp>
        <p:nvSpPr>
          <p:cNvPr id="3" name="TextBox 2"/>
          <p:cNvSpPr txBox="1"/>
          <p:nvPr/>
        </p:nvSpPr>
        <p:spPr>
          <a:xfrm>
            <a:off x="152400" y="5737558"/>
            <a:ext cx="6248400" cy="276999"/>
          </a:xfrm>
          <a:prstGeom prst="rect">
            <a:avLst/>
          </a:prstGeom>
          <a:noFill/>
        </p:spPr>
        <p:txBody>
          <a:bodyPr wrap="square" rtlCol="0">
            <a:spAutoFit/>
          </a:bodyPr>
          <a:lstStyle/>
          <a:p>
            <a:r>
              <a:rPr lang="en-US" sz="1200" dirty="0">
                <a:solidFill>
                  <a:schemeClr val="tx2"/>
                </a:solidFill>
              </a:rPr>
              <a:t>Source: https://opensource.com/alternatives/trello</a:t>
            </a:r>
          </a:p>
        </p:txBody>
      </p:sp>
      <p:sp>
        <p:nvSpPr>
          <p:cNvPr id="11" name="TextBox 10"/>
          <p:cNvSpPr txBox="1"/>
          <p:nvPr/>
        </p:nvSpPr>
        <p:spPr>
          <a:xfrm>
            <a:off x="190500" y="5257800"/>
            <a:ext cx="9296400" cy="523220"/>
          </a:xfrm>
          <a:prstGeom prst="rect">
            <a:avLst/>
          </a:prstGeom>
          <a:noFill/>
        </p:spPr>
        <p:txBody>
          <a:bodyPr wrap="square" rtlCol="0">
            <a:spAutoFit/>
          </a:bodyPr>
          <a:lstStyle/>
          <a:p>
            <a:pPr>
              <a:spcAft>
                <a:spcPts val="1800"/>
              </a:spcAft>
            </a:pPr>
            <a:r>
              <a:rPr lang="en-US" sz="2800" dirty="0">
                <a:solidFill>
                  <a:srgbClr val="002060"/>
                </a:solidFill>
                <a:latin typeface="Times New Roman" panose="02020603050405020304" pitchFamily="18" charset="0"/>
                <a:cs typeface="Times New Roman" panose="02020603050405020304" pitchFamily="18" charset="0"/>
              </a:rPr>
              <a:t>Simplest board possible</a:t>
            </a:r>
          </a:p>
        </p:txBody>
      </p:sp>
      <p:sp>
        <p:nvSpPr>
          <p:cNvPr id="4" name="Slide Number Placeholder 3"/>
          <p:cNvSpPr>
            <a:spLocks noGrp="1"/>
          </p:cNvSpPr>
          <p:nvPr>
            <p:ph type="sldNum" sz="quarter" idx="12"/>
          </p:nvPr>
        </p:nvSpPr>
        <p:spPr/>
        <p:txBody>
          <a:bodyPr/>
          <a:lstStyle/>
          <a:p>
            <a:fld id="{18C842D8-58CA-4BF8-92A4-01276D9F6950}" type="slidenum">
              <a:rPr lang="en-US" smtClean="0"/>
              <a:t>84</a:t>
            </a:fld>
            <a:endParaRPr lang="en-US"/>
          </a:p>
        </p:txBody>
      </p:sp>
    </p:spTree>
    <p:extLst>
      <p:ext uri="{BB962C8B-B14F-4D97-AF65-F5344CB8AC3E}">
        <p14:creationId xmlns:p14="http://schemas.microsoft.com/office/powerpoint/2010/main" val="883693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sp>
        <p:nvSpPr>
          <p:cNvPr id="11" name="TextBox 10"/>
          <p:cNvSpPr txBox="1"/>
          <p:nvPr/>
        </p:nvSpPr>
        <p:spPr>
          <a:xfrm>
            <a:off x="228600" y="957454"/>
            <a:ext cx="8382000" cy="523220"/>
          </a:xfrm>
          <a:prstGeom prst="rect">
            <a:avLst/>
          </a:prstGeom>
          <a:noFill/>
        </p:spPr>
        <p:txBody>
          <a:bodyPr wrap="square" rtlCol="0">
            <a:spAutoFit/>
          </a:bodyPr>
          <a:lstStyle/>
          <a:p>
            <a:pPr algn="ctr">
              <a:spcAft>
                <a:spcPts val="1800"/>
              </a:spcAft>
            </a:pPr>
            <a:r>
              <a:rPr lang="en-US" sz="2800" dirty="0">
                <a:solidFill>
                  <a:srgbClr val="002060"/>
                </a:solidFill>
                <a:latin typeface="Times New Roman" panose="02020603050405020304" pitchFamily="18" charset="0"/>
                <a:cs typeface="Times New Roman" panose="02020603050405020304" pitchFamily="18" charset="0"/>
              </a:rPr>
              <a:t> Quick Example</a:t>
            </a:r>
          </a:p>
        </p:txBody>
      </p:sp>
      <p:sp>
        <p:nvSpPr>
          <p:cNvPr id="4" name="Slide Number Placeholder 3"/>
          <p:cNvSpPr>
            <a:spLocks noGrp="1"/>
          </p:cNvSpPr>
          <p:nvPr>
            <p:ph type="sldNum" sz="quarter" idx="12"/>
          </p:nvPr>
        </p:nvSpPr>
        <p:spPr/>
        <p:txBody>
          <a:bodyPr/>
          <a:lstStyle/>
          <a:p>
            <a:fld id="{18C842D8-58CA-4BF8-92A4-01276D9F6950}" type="slidenum">
              <a:rPr lang="en-US" smtClean="0"/>
              <a:t>85</a:t>
            </a:fld>
            <a:endParaRPr lang="en-US"/>
          </a:p>
        </p:txBody>
      </p:sp>
    </p:spTree>
    <p:extLst>
      <p:ext uri="{BB962C8B-B14F-4D97-AF65-F5344CB8AC3E}">
        <p14:creationId xmlns:p14="http://schemas.microsoft.com/office/powerpoint/2010/main" val="998948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Research</a:t>
            </a:r>
            <a:endParaRPr lang="en-US" sz="3200" dirty="0">
              <a:latin typeface="Arial" panose="020B0604020202020204" pitchFamily="34" charset="0"/>
              <a:ea typeface="+mn-ea"/>
              <a:cs typeface="Arial" panose="020B0604020202020204" pitchFamily="34" charset="0"/>
            </a:endParaRPr>
          </a:p>
        </p:txBody>
      </p:sp>
      <p:sp>
        <p:nvSpPr>
          <p:cNvPr id="35" name="TextBox 34"/>
          <p:cNvSpPr txBox="1"/>
          <p:nvPr/>
        </p:nvSpPr>
        <p:spPr>
          <a:xfrm>
            <a:off x="-533400" y="630429"/>
            <a:ext cx="9677400" cy="3431709"/>
          </a:xfrm>
          <a:prstGeom prst="rect">
            <a:avLst/>
          </a:prstGeom>
          <a:noFill/>
        </p:spPr>
        <p:txBody>
          <a:bodyPr wrap="square" rtlCol="0">
            <a:spAutoFit/>
          </a:bodyPr>
          <a:lstStyle/>
          <a:p>
            <a:pPr lvl="2" indent="-457200">
              <a:spcAft>
                <a:spcPts val="600"/>
              </a:spcAft>
              <a:buFont typeface="Wingdings" panose="05000000000000000000" pitchFamily="2" charset="2"/>
              <a:buChar char="v"/>
            </a:pPr>
            <a:r>
              <a:rPr lang="en-US" sz="2400" dirty="0" err="1">
                <a:solidFill>
                  <a:srgbClr val="002060"/>
                </a:solidFill>
                <a:latin typeface="Times New Roman" panose="02020603050405020304" pitchFamily="18" charset="0"/>
                <a:cs typeface="Times New Roman" panose="02020603050405020304" pitchFamily="18" charset="0"/>
              </a:rPr>
              <a:t>Saltz</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Shamshurin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Crowston</a:t>
            </a:r>
            <a:r>
              <a:rPr lang="en-US" sz="2400" dirty="0">
                <a:solidFill>
                  <a:srgbClr val="002060"/>
                </a:solidFill>
                <a:latin typeface="Times New Roman" panose="02020603050405020304" pitchFamily="18" charset="0"/>
                <a:cs typeface="Times New Roman" panose="02020603050405020304" pitchFamily="18" charset="0"/>
              </a:rPr>
              <a:t> (2017) “Comparing Data Science Project Management Methodologies via a Controlled Experiment” </a:t>
            </a:r>
          </a:p>
          <a:p>
            <a:pPr lvl="3" indent="-457200">
              <a:spcAft>
                <a:spcPts val="6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Compared four different methods for managing data science projects being used by graduate data science student teams.</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Scrum</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Kanban</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CRISP</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Baseline: chaos  </a:t>
            </a:r>
          </a:p>
        </p:txBody>
      </p:sp>
      <p:sp>
        <p:nvSpPr>
          <p:cNvPr id="2" name="Slide Number Placeholder 1"/>
          <p:cNvSpPr>
            <a:spLocks noGrp="1"/>
          </p:cNvSpPr>
          <p:nvPr>
            <p:ph type="sldNum" sz="quarter" idx="12"/>
          </p:nvPr>
        </p:nvSpPr>
        <p:spPr/>
        <p:txBody>
          <a:bodyPr/>
          <a:lstStyle/>
          <a:p>
            <a:fld id="{18C842D8-58CA-4BF8-92A4-01276D9F6950}" type="slidenum">
              <a:rPr lang="en-US" smtClean="0"/>
              <a:t>86</a:t>
            </a:fld>
            <a:endParaRPr lang="en-US"/>
          </a:p>
        </p:txBody>
      </p:sp>
    </p:spTree>
    <p:extLst>
      <p:ext uri="{BB962C8B-B14F-4D97-AF65-F5344CB8AC3E}">
        <p14:creationId xmlns:p14="http://schemas.microsoft.com/office/powerpoint/2010/main" val="109862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Research</a:t>
            </a:r>
            <a:endParaRPr lang="en-US" sz="3200" dirty="0">
              <a:latin typeface="Arial" panose="020B0604020202020204" pitchFamily="34" charset="0"/>
              <a:ea typeface="+mn-ea"/>
              <a:cs typeface="Arial" panose="020B0604020202020204" pitchFamily="34" charset="0"/>
            </a:endParaRPr>
          </a:p>
        </p:txBody>
      </p:sp>
      <p:sp>
        <p:nvSpPr>
          <p:cNvPr id="35" name="TextBox 34"/>
          <p:cNvSpPr txBox="1"/>
          <p:nvPr/>
        </p:nvSpPr>
        <p:spPr>
          <a:xfrm>
            <a:off x="-304800" y="614214"/>
            <a:ext cx="9004111" cy="5524589"/>
          </a:xfrm>
          <a:prstGeom prst="rect">
            <a:avLst/>
          </a:prstGeom>
          <a:noFill/>
        </p:spPr>
        <p:txBody>
          <a:bodyPr wrap="square" rtlCol="0">
            <a:spAutoFit/>
          </a:bodyPr>
          <a:lstStyle/>
          <a:p>
            <a:pPr lvl="2" indent="-457200">
              <a:spcAft>
                <a:spcPts val="6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Results showed Kanban was the most effective across the various metrics and surveys used to assess team performance. </a:t>
            </a:r>
          </a:p>
          <a:p>
            <a:pPr lvl="3" indent="-457200">
              <a:spcAft>
                <a:spcPts val="600"/>
              </a:spcAft>
              <a:buFont typeface="Wingdings" panose="05000000000000000000" pitchFamily="2" charset="2"/>
              <a:buChar char="Ø"/>
            </a:pPr>
            <a:r>
              <a:rPr lang="en-US" sz="2600" dirty="0">
                <a:solidFill>
                  <a:srgbClr val="002060"/>
                </a:solidFill>
                <a:latin typeface="Times New Roman" panose="02020603050405020304" pitchFamily="18" charset="0"/>
                <a:cs typeface="Times New Roman" panose="02020603050405020304" pitchFamily="18" charset="0"/>
              </a:rPr>
              <a:t>Specifically the authors suggest “Kanban helped with student teamwork skills and fostered collaboration. It also appears to have a low barrier to entry with no significant training required.”</a:t>
            </a:r>
          </a:p>
          <a:p>
            <a:pPr marL="914400" lvl="3">
              <a:spcAft>
                <a:spcPts val="600"/>
              </a:spcAft>
            </a:pPr>
            <a:endParaRPr lang="en-US" sz="2600" dirty="0">
              <a:solidFill>
                <a:srgbClr val="002060"/>
              </a:solidFill>
              <a:latin typeface="Times New Roman" panose="02020603050405020304" pitchFamily="18" charset="0"/>
              <a:cs typeface="Times New Roman" panose="02020603050405020304" pitchFamily="18" charset="0"/>
            </a:endParaRPr>
          </a:p>
          <a:p>
            <a:pPr lvl="2" indent="-457200">
              <a:spcAft>
                <a:spcPts val="6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An Industry Case Study: </a:t>
            </a:r>
            <a:r>
              <a:rPr lang="en-US" sz="2600" dirty="0" err="1">
                <a:solidFill>
                  <a:srgbClr val="002060"/>
                </a:solidFill>
                <a:latin typeface="Times New Roman" panose="02020603050405020304" pitchFamily="18" charset="0"/>
                <a:cs typeface="Times New Roman" panose="02020603050405020304" pitchFamily="18" charset="0"/>
              </a:rPr>
              <a:t>Sjøberg</a:t>
            </a:r>
            <a:r>
              <a:rPr lang="en-US" sz="2600" dirty="0">
                <a:solidFill>
                  <a:srgbClr val="002060"/>
                </a:solidFill>
                <a:latin typeface="Times New Roman" panose="02020603050405020304" pitchFamily="18" charset="0"/>
                <a:cs typeface="Times New Roman" panose="02020603050405020304" pitchFamily="18" charset="0"/>
              </a:rPr>
              <a:t> (2012) “Quantifying the Effect of Using Kanban versus Scrum” found that after implementing a Kanban approach the company being analyzed reduced lead time by nearly 50%, bugs dropped by 10% and overall productivity improved.  </a:t>
            </a:r>
          </a:p>
        </p:txBody>
      </p:sp>
      <p:cxnSp>
        <p:nvCxnSpPr>
          <p:cNvPr id="3" name="Straight Connector 2"/>
          <p:cNvCxnSpPr/>
          <p:nvPr/>
        </p:nvCxnSpPr>
        <p:spPr>
          <a:xfrm>
            <a:off x="0" y="3733800"/>
            <a:ext cx="9144000" cy="0"/>
          </a:xfrm>
          <a:prstGeom prst="line">
            <a:avLst/>
          </a:prstGeom>
          <a:ln w="317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18C842D8-58CA-4BF8-92A4-01276D9F6950}" type="slidenum">
              <a:rPr lang="en-US" smtClean="0"/>
              <a:t>87</a:t>
            </a:fld>
            <a:endParaRPr lang="en-US"/>
          </a:p>
        </p:txBody>
      </p:sp>
    </p:spTree>
    <p:extLst>
      <p:ext uri="{BB962C8B-B14F-4D97-AF65-F5344CB8AC3E}">
        <p14:creationId xmlns:p14="http://schemas.microsoft.com/office/powerpoint/2010/main" val="40344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320989" y="15433"/>
            <a:ext cx="71372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Methods: Tradition Software</a:t>
            </a:r>
            <a:endParaRPr lang="en-US" sz="3200" dirty="0">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3"/>
          <a:stretch>
            <a:fillRect/>
          </a:stretch>
        </p:blipFill>
        <p:spPr>
          <a:xfrm>
            <a:off x="76200" y="838200"/>
            <a:ext cx="8915400" cy="4267200"/>
          </a:xfrm>
          <a:prstGeom prst="rect">
            <a:avLst/>
          </a:prstGeom>
        </p:spPr>
      </p:pic>
      <p:sp>
        <p:nvSpPr>
          <p:cNvPr id="35" name="TextBox 34"/>
          <p:cNvSpPr txBox="1"/>
          <p:nvPr/>
        </p:nvSpPr>
        <p:spPr>
          <a:xfrm>
            <a:off x="76200" y="5109210"/>
            <a:ext cx="8991600" cy="1615827"/>
          </a:xfrm>
          <a:prstGeom prst="rect">
            <a:avLst/>
          </a:prstGeom>
          <a:solidFill>
            <a:schemeClr val="bg1">
              <a:tint val="96000"/>
              <a:lumMod val="110000"/>
            </a:schemeClr>
          </a:solidFill>
        </p:spPr>
        <p:txBody>
          <a:bodyPr wrap="square" rtlCol="0">
            <a:spAutoFit/>
          </a:bodyPr>
          <a:lstStyle/>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Puts the whole project in one place</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User Story – Essentially a task or could be a hypothesis</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Place a User Story into the workflow once another is completed</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Rule 2X work workflow, with X being the data scientists </a:t>
            </a:r>
          </a:p>
        </p:txBody>
      </p:sp>
      <p:sp>
        <p:nvSpPr>
          <p:cNvPr id="2" name="Slide Number Placeholder 1"/>
          <p:cNvSpPr>
            <a:spLocks noGrp="1"/>
          </p:cNvSpPr>
          <p:nvPr>
            <p:ph type="sldNum" sz="quarter" idx="12"/>
          </p:nvPr>
        </p:nvSpPr>
        <p:spPr/>
        <p:txBody>
          <a:bodyPr/>
          <a:lstStyle/>
          <a:p>
            <a:fld id="{18C842D8-58CA-4BF8-92A4-01276D9F6950}" type="slidenum">
              <a:rPr lang="en-US" smtClean="0"/>
              <a:t>88</a:t>
            </a:fld>
            <a:endParaRPr lang="en-US"/>
          </a:p>
        </p:txBody>
      </p:sp>
    </p:spTree>
    <p:extLst>
      <p:ext uri="{BB962C8B-B14F-4D97-AF65-F5344CB8AC3E}">
        <p14:creationId xmlns:p14="http://schemas.microsoft.com/office/powerpoint/2010/main" val="2309498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66800" y="28746"/>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Trello</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228600" y="914400"/>
            <a:ext cx="8073390" cy="2508379"/>
          </a:xfrm>
          <a:prstGeom prst="rect">
            <a:avLst/>
          </a:prstGeom>
          <a:noFill/>
        </p:spPr>
        <p:txBody>
          <a:bodyPr wrap="square" rtlCol="0">
            <a:spAutoFit/>
          </a:bodyPr>
          <a:lstStyle/>
          <a:p>
            <a:pPr>
              <a:spcAft>
                <a:spcPts val="1800"/>
              </a:spcAft>
            </a:pPr>
            <a:r>
              <a:rPr lang="en-US" sz="2800" dirty="0">
                <a:solidFill>
                  <a:srgbClr val="002060"/>
                </a:solidFill>
                <a:latin typeface="Times New Roman" panose="02020603050405020304" pitchFamily="18" charset="0"/>
                <a:cs typeface="Times New Roman" panose="02020603050405020304" pitchFamily="18" charset="0"/>
              </a:rPr>
              <a:t>Let’s Take a Look</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Establish a Trello account </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Explore Functionality</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Link to GitHub</a:t>
            </a:r>
          </a:p>
        </p:txBody>
      </p:sp>
      <p:sp>
        <p:nvSpPr>
          <p:cNvPr id="2" name="Slide Number Placeholder 1"/>
          <p:cNvSpPr>
            <a:spLocks noGrp="1"/>
          </p:cNvSpPr>
          <p:nvPr>
            <p:ph type="sldNum" sz="quarter" idx="12"/>
          </p:nvPr>
        </p:nvSpPr>
        <p:spPr/>
        <p:txBody>
          <a:bodyPr/>
          <a:lstStyle/>
          <a:p>
            <a:fld id="{18C842D8-58CA-4BF8-92A4-01276D9F6950}" type="slidenum">
              <a:rPr lang="en-US" smtClean="0"/>
              <a:t>89</a:t>
            </a:fld>
            <a:endParaRPr lang="en-US"/>
          </a:p>
        </p:txBody>
      </p:sp>
    </p:spTree>
    <p:extLst>
      <p:ext uri="{BB962C8B-B14F-4D97-AF65-F5344CB8AC3E}">
        <p14:creationId xmlns:p14="http://schemas.microsoft.com/office/powerpoint/2010/main" val="252930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590800" y="921603"/>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Exercise </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274860" y="696582"/>
            <a:ext cx="8716740" cy="2616101"/>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In your project teams develop initial board using the </a:t>
            </a:r>
            <a:r>
              <a:rPr lang="en-US" sz="2800" dirty="0" err="1">
                <a:solidFill>
                  <a:srgbClr val="002060"/>
                </a:solidFill>
                <a:latin typeface="Times New Roman" panose="02020603050405020304" pitchFamily="18" charset="0"/>
                <a:cs typeface="Times New Roman" panose="02020603050405020304" pitchFamily="18" charset="0"/>
              </a:rPr>
              <a:t>Kaban</a:t>
            </a:r>
            <a:r>
              <a:rPr lang="en-US" sz="2800" dirty="0">
                <a:solidFill>
                  <a:srgbClr val="002060"/>
                </a:solidFill>
                <a:latin typeface="Times New Roman" panose="02020603050405020304" pitchFamily="18" charset="0"/>
                <a:cs typeface="Times New Roman" panose="02020603050405020304" pitchFamily="18" charset="0"/>
              </a:rPr>
              <a:t> approach </a:t>
            </a:r>
          </a:p>
          <a:p>
            <a:pPr marL="914400" lvl="1" indent="-457200">
              <a:spcAft>
                <a:spcPts val="600"/>
              </a:spcAft>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Incorporate known milestones from this class </a:t>
            </a: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90</a:t>
            </a:fld>
            <a:endParaRPr lang="en-US"/>
          </a:p>
        </p:txBody>
      </p:sp>
    </p:spTree>
    <p:extLst>
      <p:ext uri="{BB962C8B-B14F-4D97-AF65-F5344CB8AC3E}">
        <p14:creationId xmlns:p14="http://schemas.microsoft.com/office/powerpoint/2010/main" val="4177028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2400" y="737595"/>
            <a:ext cx="8632587" cy="2769989"/>
          </a:xfrm>
          <a:prstGeom prst="rect">
            <a:avLst/>
          </a:prstGeom>
          <a:noFill/>
        </p:spPr>
        <p:txBody>
          <a:bodyPr wrap="square" rtlCol="0">
            <a:spAutoFit/>
          </a:bodyPr>
          <a:lstStyle/>
          <a:p>
            <a:pPr marL="457200"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Agile for Data Science Overview (</a:t>
            </a:r>
            <a:r>
              <a:rPr lang="en-US" sz="2400" dirty="0" err="1">
                <a:solidFill>
                  <a:srgbClr val="002060"/>
                </a:solidFill>
                <a:latin typeface="Times New Roman" panose="02020603050405020304" pitchFamily="18" charset="0"/>
                <a:cs typeface="Times New Roman" panose="02020603050405020304" pitchFamily="18" charset="0"/>
              </a:rPr>
              <a:t>Excella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hlinkClick r:id="rId3"/>
              </a:rPr>
              <a:t>https://solutions.excella.com/making-agile-work-for-data-teams-presentation</a:t>
            </a: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Agile Manifesto for Data Science: </a:t>
            </a:r>
            <a:r>
              <a:rPr lang="en-US" sz="2400" dirty="0">
                <a:solidFill>
                  <a:srgbClr val="002060"/>
                </a:solidFill>
                <a:latin typeface="Times New Roman" panose="02020603050405020304" pitchFamily="18" charset="0"/>
                <a:cs typeface="Times New Roman" panose="02020603050405020304" pitchFamily="18" charset="0"/>
                <a:hlinkClick r:id="rId4"/>
              </a:rPr>
              <a:t>https://www.oreilly.com/ideas/a-manifesto-for-agile-data-science</a:t>
            </a: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Ø"/>
            </a:pPr>
            <a:r>
              <a:rPr lang="en-US" sz="2400" dirty="0" err="1">
                <a:solidFill>
                  <a:srgbClr val="002060"/>
                </a:solidFill>
                <a:latin typeface="Times New Roman" panose="02020603050405020304" pitchFamily="18" charset="0"/>
                <a:cs typeface="Times New Roman" panose="02020603050405020304" pitchFamily="18" charset="0"/>
              </a:rPr>
              <a:t>Maxmeister</a:t>
            </a:r>
            <a:r>
              <a:rPr lang="en-US" sz="2400" dirty="0">
                <a:solidFill>
                  <a:srgbClr val="002060"/>
                </a:solidFill>
                <a:latin typeface="Times New Roman" panose="02020603050405020304" pitchFamily="18" charset="0"/>
                <a:cs typeface="Times New Roman" panose="02020603050405020304" pitchFamily="18" charset="0"/>
              </a:rPr>
              <a:t>, M. (2018). Trello for Project Management</a:t>
            </a:r>
          </a:p>
        </p:txBody>
      </p:sp>
      <p:sp>
        <p:nvSpPr>
          <p:cNvPr id="9"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Sources</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91</a:t>
            </a:fld>
            <a:endParaRPr lang="en-US"/>
          </a:p>
        </p:txBody>
      </p:sp>
    </p:spTree>
    <p:extLst>
      <p:ext uri="{BB962C8B-B14F-4D97-AF65-F5344CB8AC3E}">
        <p14:creationId xmlns:p14="http://schemas.microsoft.com/office/powerpoint/2010/main" val="5430640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ED896D-4F34-4924-85C5-31CFF61C77F8}">
  <ds:schemaRefs>
    <ds:schemaRef ds:uri="http://schemas.microsoft.com/office/infopath/2007/PartnerControl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3028</Words>
  <Application>Microsoft Office PowerPoint</Application>
  <PresentationFormat>On-screen Show (4:3)</PresentationFormat>
  <Paragraphs>593</Paragraphs>
  <Slides>91</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Agency FB</vt:lpstr>
      <vt:lpstr>Algerian</vt:lpstr>
      <vt:lpstr>Arial</vt:lpstr>
      <vt:lpstr>Bernard MT Condensed</vt:lpstr>
      <vt:lpstr>Bodoni MT</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PowerPoint Presentation</vt:lpstr>
      <vt:lpstr>Week 2 – 9.04</vt:lpstr>
      <vt:lpstr>Exercise</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lpstr>Week 3 - 9.09</vt:lpstr>
      <vt:lpstr>Week 3 - 9.09</vt:lpstr>
      <vt:lpstr>Dream Job</vt:lpstr>
      <vt:lpstr>Landscape of Data Science</vt:lpstr>
      <vt:lpstr>Types of Data Scientists</vt:lpstr>
      <vt:lpstr>Types of Data Scientists </vt:lpstr>
      <vt:lpstr>Fields of Focus </vt:lpstr>
      <vt:lpstr>Data Science Overview</vt:lpstr>
      <vt:lpstr>PowerPoint Presentation</vt:lpstr>
      <vt:lpstr>PowerPoint Presentation</vt:lpstr>
      <vt:lpstr>Importance of Data Science Communications </vt:lpstr>
      <vt:lpstr>Quick Poll</vt:lpstr>
      <vt:lpstr>PowerPoint Presentation</vt:lpstr>
      <vt:lpstr>Key Points </vt:lpstr>
      <vt:lpstr>Data Science Overview: Data Analytics (Science) Levels</vt:lpstr>
      <vt:lpstr>Week 3 - 9.11</vt:lpstr>
      <vt:lpstr>Technical/Proposal Presentations</vt:lpstr>
      <vt:lpstr>Technical/Proposal Presentations</vt:lpstr>
      <vt:lpstr>Technical/Proposal Presentations</vt:lpstr>
      <vt:lpstr>Technical/Proposal Presentations: Use Lifecycle as Arch</vt:lpstr>
      <vt:lpstr>Technical/Proposal Presentations</vt:lpstr>
      <vt:lpstr>Technical/Proposal Presentations</vt:lpstr>
      <vt:lpstr>PowerPoint Presentation</vt:lpstr>
      <vt:lpstr>PowerPoint Presentation</vt:lpstr>
      <vt:lpstr>Technical/Proposal Presentations</vt:lpstr>
      <vt:lpstr>Technical/Proposal Presentations</vt:lpstr>
      <vt:lpstr>Week 3 - 9.11</vt:lpstr>
      <vt:lpstr>PowerPoint Presentation</vt:lpstr>
      <vt:lpstr>What is Project Management? </vt:lpstr>
      <vt:lpstr>Project Management Principles</vt:lpstr>
      <vt:lpstr>Definition of a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2019-09-11T14:03:09Z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